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8" r:id="rId5"/>
    <p:sldId id="267" r:id="rId6"/>
    <p:sldId id="275" r:id="rId7"/>
    <p:sldId id="278" r:id="rId8"/>
    <p:sldId id="281" r:id="rId9"/>
    <p:sldId id="276" r:id="rId10"/>
    <p:sldId id="279" r:id="rId11"/>
    <p:sldId id="280" r:id="rId12"/>
    <p:sldId id="277" r:id="rId13"/>
    <p:sldId id="26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ED4749-EE0C-483D-DB68-16CDDC029134}" name="Valérie Brien" initials="VB" userId="S::Valerie.Brien@finances.gouv.qc.ca::4b15be57-5816-4cc2-aabf-e40bdc8e85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3"/>
    <a:srgbClr val="4DC0DF"/>
    <a:srgbClr val="2A2E84"/>
    <a:srgbClr val="2E76C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69607-4DAC-4A9E-9692-6FE17C6D45D0}" type="datetimeFigureOut">
              <a:rPr lang="fr-CA" smtClean="0"/>
              <a:t>2024-01-15</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070FF-98DB-437F-BE1E-81B2CAA6608B}" type="slidenum">
              <a:rPr lang="fr-CA" smtClean="0"/>
              <a:t>‹#›</a:t>
            </a:fld>
            <a:endParaRPr lang="fr-CA"/>
          </a:p>
        </p:txBody>
      </p:sp>
    </p:spTree>
    <p:extLst>
      <p:ext uri="{BB962C8B-B14F-4D97-AF65-F5344CB8AC3E}">
        <p14:creationId xmlns:p14="http://schemas.microsoft.com/office/powerpoint/2010/main" val="260764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iv.gouv.qc.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iv.gouv.qc.c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solidFill>
                  <a:srgbClr val="2A2E84"/>
                </a:solidFill>
                <a:latin typeface="Calibri" panose="020F0502020204030204" pitchFamily="34" charset="0"/>
                <a:cs typeface="Calibri" panose="020F0502020204030204" pitchFamily="34" charset="0"/>
              </a:rPr>
              <a:t>Other reasons to ensure proper acknowledgement of funders: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solidFill>
                <a:srgbClr val="2A2E84"/>
              </a:solidFill>
              <a:latin typeface="Calibri" panose="020F0502020204030204" pitchFamily="34" charset="0"/>
              <a:cs typeface="Calibri" panose="020F0502020204030204" pitchFamily="34" charset="0"/>
            </a:endParaRPr>
          </a:p>
          <a:p>
            <a:pPr marL="171450" indent="-171450">
              <a:buFontTx/>
              <a:buChar char="-"/>
            </a:pPr>
            <a:r>
              <a:rPr lang="en-CA">
                <a:solidFill>
                  <a:srgbClr val="2A2E84"/>
                </a:solidFill>
                <a:latin typeface="Calibri" panose="020F0502020204030204" pitchFamily="34" charset="0"/>
                <a:cs typeface="Calibri" panose="020F0502020204030204" pitchFamily="34" charset="0"/>
              </a:rPr>
              <a:t>It’s a reflection of: </a:t>
            </a:r>
          </a:p>
          <a:p>
            <a:pPr marL="628650" lvl="1" indent="-171450">
              <a:buFontTx/>
              <a:buChar char="-"/>
            </a:pPr>
            <a:r>
              <a:rPr lang="en-CA">
                <a:solidFill>
                  <a:srgbClr val="2A2E84"/>
                </a:solidFill>
                <a:latin typeface="Calibri" panose="020F0502020204030204" pitchFamily="34" charset="0"/>
                <a:cs typeface="Calibri" panose="020F0502020204030204" pitchFamily="34" charset="0"/>
              </a:rPr>
              <a:t>the quality and significance of the initiative (project, organization, event, etc.)</a:t>
            </a:r>
          </a:p>
          <a:p>
            <a:pPr marL="1085850" lvl="2" indent="-171450">
              <a:buFontTx/>
              <a:buChar char="-"/>
            </a:pPr>
            <a:r>
              <a:rPr lang="en-CA">
                <a:solidFill>
                  <a:srgbClr val="2A2E84"/>
                </a:solidFill>
                <a:latin typeface="Calibri" panose="020F0502020204030204" pitchFamily="34" charset="0"/>
                <a:cs typeface="Calibri" panose="020F0502020204030204" pitchFamily="34" charset="0"/>
              </a:rPr>
              <a:t>the government thought it was important</a:t>
            </a:r>
          </a:p>
          <a:p>
            <a:pPr marL="628650" lvl="1" indent="-171450">
              <a:buFontTx/>
              <a:buChar char="-"/>
            </a:pPr>
            <a:r>
              <a:rPr lang="en-CA">
                <a:solidFill>
                  <a:srgbClr val="2A2E84"/>
                </a:solidFill>
                <a:latin typeface="Calibri" panose="020F0502020204030204" pitchFamily="34" charset="0"/>
                <a:cs typeface="Calibri" panose="020F0502020204030204" pitchFamily="34" charset="0"/>
              </a:rPr>
              <a:t>your credibility</a:t>
            </a:r>
          </a:p>
          <a:p>
            <a:pPr marL="1085850" lvl="2" indent="-171450">
              <a:buFontTx/>
              <a:buChar char="-"/>
            </a:pPr>
            <a:r>
              <a:rPr lang="en-CA">
                <a:solidFill>
                  <a:srgbClr val="2A2E84"/>
                </a:solidFill>
                <a:latin typeface="Calibri" panose="020F0502020204030204" pitchFamily="34" charset="0"/>
                <a:cs typeface="Calibri" panose="020F0502020204030204" pitchFamily="34" charset="0"/>
              </a:rPr>
              <a:t>Capacity to raise funds, to understand administrative processes, and to collaborate.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solidFill>
                  <a:srgbClr val="2A2E84"/>
                </a:solidFill>
                <a:latin typeface="Calibri" panose="020F0502020204030204" pitchFamily="34" charset="0"/>
                <a:cs typeface="Calibri" panose="020F0502020204030204" pitchFamily="34" charset="0"/>
              </a:rPr>
              <a:t>It is an opportunity to say thank you and to cultivate the relationship with the donor </a:t>
            </a:r>
          </a:p>
          <a:p>
            <a:pPr marL="171450" indent="-171450">
              <a:buFontTx/>
              <a:buChar char="-"/>
            </a:pPr>
            <a:r>
              <a:rPr lang="en-CA">
                <a:solidFill>
                  <a:srgbClr val="2A2E84"/>
                </a:solidFill>
                <a:latin typeface="Calibri" panose="020F0502020204030204" pitchFamily="34" charset="0"/>
                <a:cs typeface="Calibri" panose="020F0502020204030204" pitchFamily="34" charset="0"/>
              </a:rPr>
              <a:t>It maintains the visual integrity of your partners </a:t>
            </a:r>
          </a:p>
          <a:p>
            <a:pPr marL="171450" indent="-171450">
              <a:buFontTx/>
              <a:buChar char="-"/>
            </a:pPr>
            <a:endParaRPr lang="en-CA">
              <a:solidFill>
                <a:srgbClr val="2A2E84"/>
              </a:solidFill>
              <a:latin typeface="Calibri" panose="020F0502020204030204" pitchFamily="34" charset="0"/>
              <a:cs typeface="Calibri" panose="020F0502020204030204" pitchFamily="34" charset="0"/>
            </a:endParaRPr>
          </a:p>
          <a:p>
            <a:pPr marL="171450" indent="-171450">
              <a:buFontTx/>
              <a:buChar char="-"/>
            </a:pPr>
            <a:endParaRPr lang="en-CA">
              <a:solidFill>
                <a:srgbClr val="2A2E84"/>
              </a:solidFill>
              <a:latin typeface="Calibri" panose="020F0502020204030204" pitchFamily="34" charset="0"/>
              <a:cs typeface="Calibri" panose="020F0502020204030204" pitchFamily="34" charset="0"/>
            </a:endParaRPr>
          </a:p>
          <a:p>
            <a:pPr marL="171450" indent="-171450">
              <a:buFontTx/>
              <a:buChar char="-"/>
            </a:pPr>
            <a:endParaRPr lang="en-CA">
              <a:solidFill>
                <a:srgbClr val="2A2E84"/>
              </a:solidFill>
              <a:latin typeface="Calibri" panose="020F0502020204030204" pitchFamily="34" charset="0"/>
              <a:cs typeface="Calibri" panose="020F0502020204030204" pitchFamily="34" charset="0"/>
            </a:endParaRPr>
          </a:p>
          <a:p>
            <a:pPr marL="0" indent="0">
              <a:buFontTx/>
              <a:buNone/>
            </a:pPr>
            <a:endParaRPr lang="en-CA">
              <a:solidFill>
                <a:srgbClr val="2A2E84"/>
              </a:solidFill>
              <a:latin typeface="Calibri" panose="020F0502020204030204" pitchFamily="34" charset="0"/>
              <a:cs typeface="Calibri" panose="020F0502020204030204" pitchFamily="34" charset="0"/>
            </a:endParaRPr>
          </a:p>
          <a:p>
            <a:pPr marL="0" indent="0">
              <a:buFontTx/>
              <a:buNone/>
            </a:pPr>
            <a:endParaRPr lang="en-CA">
              <a:solidFill>
                <a:srgbClr val="2A2E84"/>
              </a:solidFill>
              <a:latin typeface="Calibri" panose="020F0502020204030204" pitchFamily="34" charset="0"/>
              <a:cs typeface="Calibri" panose="020F0502020204030204" pitchFamily="34" charset="0"/>
            </a:endParaRPr>
          </a:p>
          <a:p>
            <a:endParaRPr lang="fr-CA"/>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2</a:t>
            </a:fld>
            <a:endParaRPr lang="fr-CA"/>
          </a:p>
        </p:txBody>
      </p:sp>
    </p:spTree>
    <p:extLst>
      <p:ext uri="{BB962C8B-B14F-4D97-AF65-F5344CB8AC3E}">
        <p14:creationId xmlns:p14="http://schemas.microsoft.com/office/powerpoint/2010/main" val="331553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a:t>A communication tool is a medium that makes it possible to promote projects/initiatives. </a:t>
            </a:r>
          </a:p>
          <a:p>
            <a:r>
              <a:rPr lang="en-CA" noProof="0"/>
              <a:t>When an activity is made possible because of the support of a funder, acknowledgement of the latter is required. </a:t>
            </a:r>
          </a:p>
          <a:p>
            <a:endParaRPr lang="en-CA"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a:t>Different guidelines may apply to the various media, all of which can be found on the government website </a:t>
            </a:r>
            <a:r>
              <a:rPr lang="en-CA" sz="1200" b="1" noProof="0">
                <a:solidFill>
                  <a:srgbClr val="2A2E84"/>
                </a:solidFill>
                <a:latin typeface="+mj-lt"/>
                <a:hlinkClick r:id="rId3"/>
              </a:rPr>
              <a:t>www.piv.gouv.qc.ca</a:t>
            </a:r>
            <a:r>
              <a:rPr lang="en-CA" sz="1200" b="1" noProof="0">
                <a:solidFill>
                  <a:srgbClr val="2A2E84"/>
                </a:solidFill>
                <a:latin typeface="+mj-lt"/>
              </a:rPr>
              <a:t>.</a:t>
            </a:r>
          </a:p>
          <a:p>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3</a:t>
            </a:fld>
            <a:endParaRPr lang="fr-CA"/>
          </a:p>
        </p:txBody>
      </p:sp>
    </p:spTree>
    <p:extLst>
      <p:ext uri="{BB962C8B-B14F-4D97-AF65-F5344CB8AC3E}">
        <p14:creationId xmlns:p14="http://schemas.microsoft.com/office/powerpoint/2010/main" val="162044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CA" b="0" i="0" noProof="0">
                <a:solidFill>
                  <a:srgbClr val="223654"/>
                </a:solidFill>
                <a:effectLst/>
                <a:latin typeface="Open Sans" panose="020B0606030504020204" pitchFamily="34" charset="0"/>
              </a:rPr>
              <a:t>Read your agreement (article 6.2.11 and Annex 4). </a:t>
            </a:r>
          </a:p>
          <a:p>
            <a:pPr marL="171450" indent="-171450">
              <a:buFontTx/>
              <a:buChar char="-"/>
            </a:pPr>
            <a:r>
              <a:rPr lang="en-CA" b="0" i="0" noProof="0">
                <a:solidFill>
                  <a:srgbClr val="223654"/>
                </a:solidFill>
                <a:effectLst/>
                <a:latin typeface="Open Sans" panose="020B0606030504020204" pitchFamily="34" charset="0"/>
              </a:rPr>
              <a:t>85% of what’s expected with regards to visibility is explicitly stated in your funding agreement. </a:t>
            </a:r>
          </a:p>
          <a:p>
            <a:pPr marL="171450" indent="-171450">
              <a:buFontTx/>
              <a:buChar char="-"/>
            </a:pPr>
            <a:r>
              <a:rPr lang="en-CA" b="0" i="0" noProof="0">
                <a:solidFill>
                  <a:srgbClr val="223654"/>
                </a:solidFill>
                <a:effectLst/>
                <a:latin typeface="Open Sans" panose="020B0606030504020204" pitchFamily="34" charset="0"/>
              </a:rPr>
              <a:t>The other 15% can be found on </a:t>
            </a:r>
            <a:r>
              <a:rPr lang="en-CA" sz="1200" b="1" noProof="0">
                <a:solidFill>
                  <a:srgbClr val="2A2E84"/>
                </a:solidFill>
                <a:latin typeface="+mj-lt"/>
                <a:hlinkClick r:id="rId3"/>
              </a:rPr>
              <a:t>www.piv.gouv.qc.ca</a:t>
            </a:r>
            <a:endParaRPr lang="en-CA" sz="1200" b="1" noProof="0">
              <a:solidFill>
                <a:srgbClr val="2A2E84"/>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noProof="0">
              <a:solidFill>
                <a:srgbClr val="2236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noProof="0">
                <a:solidFill>
                  <a:srgbClr val="223654"/>
                </a:solidFill>
                <a:effectLst/>
                <a:latin typeface="Open Sans" panose="020B0606030504020204" pitchFamily="34" charset="0"/>
              </a:rPr>
              <a:t>If something is unclear, either ask your advisor or write to the address provided in your agreement: </a:t>
            </a:r>
            <a:r>
              <a:rPr lang="en-CA" sz="1200" b="1" noProof="0">
                <a:solidFill>
                  <a:srgbClr val="4DC0DF"/>
                </a:solidFill>
              </a:rPr>
              <a:t>dcom@finances.gouv.qc.ca</a:t>
            </a:r>
          </a:p>
          <a:p>
            <a:endParaRPr lang="en-CA" b="0" i="0" noProof="0">
              <a:solidFill>
                <a:srgbClr val="223654"/>
              </a:solidFill>
              <a:effectLst/>
              <a:latin typeface="Open Sans" panose="020B0606030504020204" pitchFamily="34" charset="0"/>
            </a:endParaRPr>
          </a:p>
          <a:p>
            <a:endParaRPr lang="en-CA" b="0" i="0" noProof="0">
              <a:solidFill>
                <a:srgbClr val="223654"/>
              </a:solidFill>
              <a:effectLst/>
              <a:latin typeface="Open Sans" panose="020B0606030504020204" pitchFamily="34" charset="0"/>
            </a:endParaRPr>
          </a:p>
          <a:p>
            <a:r>
              <a:rPr lang="en-CA" b="1" i="0" noProof="0">
                <a:solidFill>
                  <a:srgbClr val="223654"/>
                </a:solidFill>
                <a:effectLst/>
                <a:latin typeface="Open Sans" panose="020B0606030504020204" pitchFamily="34" charset="0"/>
              </a:rPr>
              <a:t>Keep in mind: </a:t>
            </a:r>
          </a:p>
          <a:p>
            <a:pPr marL="171450" indent="-171450">
              <a:buFontTx/>
              <a:buChar char="-"/>
            </a:pPr>
            <a:r>
              <a:rPr lang="en-CA" b="0" i="0" noProof="0">
                <a:solidFill>
                  <a:srgbClr val="223654"/>
                </a:solidFill>
                <a:effectLst/>
                <a:latin typeface="Open Sans" panose="020B0606030504020204" pitchFamily="34" charset="0"/>
              </a:rPr>
              <a:t>Use of the government logo is consistent from one administration unit to another. </a:t>
            </a:r>
          </a:p>
          <a:p>
            <a:pPr marL="628650" lvl="1" indent="-171450">
              <a:buFontTx/>
              <a:buChar char="-"/>
            </a:pPr>
            <a:r>
              <a:rPr lang="en-CA" b="0" i="0" noProof="0">
                <a:solidFill>
                  <a:srgbClr val="223654"/>
                </a:solidFill>
                <a:effectLst/>
                <a:latin typeface="Open Sans" panose="020B0606030504020204" pitchFamily="34" charset="0"/>
              </a:rPr>
              <a:t>What differs from one unit to another is </a:t>
            </a:r>
            <a:r>
              <a:rPr lang="en-CA" b="0" i="1" noProof="0">
                <a:solidFill>
                  <a:srgbClr val="223654"/>
                </a:solidFill>
                <a:effectLst/>
                <a:latin typeface="Open Sans" panose="020B0606030504020204" pitchFamily="34" charset="0"/>
              </a:rPr>
              <a:t>when </a:t>
            </a:r>
            <a:r>
              <a:rPr lang="en-CA" b="0" i="0" noProof="0">
                <a:solidFill>
                  <a:srgbClr val="223654"/>
                </a:solidFill>
                <a:effectLst/>
                <a:latin typeface="Open Sans" panose="020B0606030504020204" pitchFamily="34" charset="0"/>
              </a:rPr>
              <a:t>to use the logo. </a:t>
            </a:r>
          </a:p>
          <a:p>
            <a:pPr marL="171450" lvl="0" indent="-171450">
              <a:buFontTx/>
              <a:buChar char="-"/>
            </a:pPr>
            <a:r>
              <a:rPr lang="en-CA" b="0" i="0" noProof="0">
                <a:solidFill>
                  <a:srgbClr val="223654"/>
                </a:solidFill>
                <a:effectLst/>
                <a:latin typeface="Open Sans" panose="020B0606030504020204" pitchFamily="34" charset="0"/>
              </a:rPr>
              <a:t>Guidelines for using government signatures are consistent across administrative units. </a:t>
            </a:r>
          </a:p>
          <a:p>
            <a:endParaRPr lang="en-CA" b="0" i="0" noProof="0">
              <a:solidFill>
                <a:srgbClr val="223654"/>
              </a:solidFill>
              <a:effectLst/>
              <a:latin typeface="Open Sans" panose="020B0606030504020204" pitchFamily="34" charset="0"/>
            </a:endParaRPr>
          </a:p>
          <a:p>
            <a:endParaRPr lang="en-CA" b="0" i="0" noProof="0">
              <a:solidFill>
                <a:srgbClr val="223654"/>
              </a:solidFill>
              <a:effectLst/>
              <a:latin typeface="Open Sans" panose="020B0606030504020204" pitchFamily="34" charset="0"/>
            </a:endParaRPr>
          </a:p>
          <a:p>
            <a:r>
              <a:rPr lang="en-CA" b="1" i="0" noProof="0">
                <a:solidFill>
                  <a:srgbClr val="223654"/>
                </a:solidFill>
                <a:effectLst/>
                <a:latin typeface="Open Sans" panose="020B0606030504020204" pitchFamily="34" charset="0"/>
              </a:rPr>
              <a:t>As per your agreement: </a:t>
            </a:r>
          </a:p>
          <a:p>
            <a:r>
              <a:rPr lang="en-CA" b="0" i="0" noProof="0">
                <a:solidFill>
                  <a:srgbClr val="223654"/>
                </a:solidFill>
                <a:effectLst/>
                <a:latin typeface="Open Sans" panose="020B0606030504020204" pitchFamily="34" charset="0"/>
              </a:rPr>
              <a:t>If you receive a grant under the </a:t>
            </a:r>
            <a:r>
              <a:rPr lang="en-CA" b="0" i="0" noProof="0" err="1">
                <a:solidFill>
                  <a:srgbClr val="223654"/>
                </a:solidFill>
                <a:effectLst/>
                <a:latin typeface="Open Sans" panose="020B0606030504020204" pitchFamily="34" charset="0"/>
              </a:rPr>
              <a:t>Secrétariat</a:t>
            </a:r>
            <a:r>
              <a:rPr lang="en-CA" b="0" i="0" noProof="0">
                <a:solidFill>
                  <a:srgbClr val="223654"/>
                </a:solidFill>
                <a:effectLst/>
                <a:latin typeface="Open Sans" panose="020B0606030504020204" pitchFamily="34" charset="0"/>
              </a:rPr>
              <a:t> program, you agree to: </a:t>
            </a:r>
          </a:p>
          <a:p>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acknowledge the participation of the Québec government as a financial partner in your promotional materials, advertising messages, website and public events, in accordance with the financial support agreement that provides the framework for your partnership;</a:t>
            </a:r>
            <a:br>
              <a:rPr lang="en-CA" b="0" i="0" noProof="0">
                <a:solidFill>
                  <a:srgbClr val="223654"/>
                </a:solidFill>
                <a:effectLst/>
                <a:latin typeface="Open Sans" panose="020B0606030504020204" pitchFamily="34" charset="0"/>
              </a:rPr>
            </a:br>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keep in mind that mention of the contribution of the SRQEA or the Québec government is to be determined by the other departments, organizations or partners involved in financing the project;</a:t>
            </a:r>
          </a:p>
          <a:p>
            <a:pPr marL="171450" indent="-171450" algn="l">
              <a:buFontTx/>
              <a:buChar char="-"/>
            </a:pPr>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give the Minister, or his or her representative if you wish to make a public announcement, the prerogative of announcing the grant, either by attending your event (press conference, ground-breaking ceremony, worksite visit, official inauguration, open house, etc.) or by issuing a press release. </a:t>
            </a:r>
          </a:p>
          <a:p>
            <a:pPr marL="628650" lvl="1" indent="-171450" algn="l">
              <a:buFontTx/>
              <a:buChar char="-"/>
            </a:pPr>
            <a:r>
              <a:rPr lang="en-CA" b="0" i="0" noProof="0">
                <a:solidFill>
                  <a:srgbClr val="223654"/>
                </a:solidFill>
                <a:effectLst/>
                <a:latin typeface="Open Sans" panose="020B0606030504020204" pitchFamily="34" charset="0"/>
              </a:rPr>
              <a:t>You must contact the SRQEA within thirty (30) days prior to the desired date of the event to agree on the Minister's presence, as well as on a date and location.</a:t>
            </a:r>
            <a:br>
              <a:rPr lang="en-CA" b="0" i="0" noProof="0">
                <a:solidFill>
                  <a:srgbClr val="223654"/>
                </a:solidFill>
                <a:effectLst/>
                <a:latin typeface="Open Sans" panose="020B0606030504020204" pitchFamily="34" charset="0"/>
              </a:rPr>
            </a:br>
            <a:endParaRPr lang="en-CA" b="0" i="0" noProof="0">
              <a:solidFill>
                <a:srgbClr val="223654"/>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0" i="0" noProof="0">
                <a:solidFill>
                  <a:srgbClr val="223654"/>
                </a:solidFill>
                <a:effectLst/>
                <a:latin typeface="Open Sans" panose="020B0606030504020204" pitchFamily="34" charset="0"/>
              </a:rPr>
              <a:t>mention the participation of SRQEA in your public announcement regarding financial assistance;</a:t>
            </a:r>
            <a:br>
              <a:rPr lang="en-CA" b="0" i="0" noProof="0">
                <a:solidFill>
                  <a:srgbClr val="223654"/>
                </a:solidFill>
                <a:effectLst/>
                <a:latin typeface="Open Sans" panose="020B0606030504020204" pitchFamily="34" charset="0"/>
              </a:rPr>
            </a:br>
            <a:endParaRPr lang="en-CA" b="0" i="0" noProof="0">
              <a:solidFill>
                <a:srgbClr val="223654"/>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0" i="0" noProof="0">
                <a:solidFill>
                  <a:srgbClr val="223654"/>
                </a:solidFill>
                <a:effectLst/>
                <a:latin typeface="Open Sans" panose="020B0606030504020204" pitchFamily="34" charset="0"/>
              </a:rPr>
              <a:t>notify the SRQEA in advance of any public speeches you make about projects for which you have received funding, including press conferences, interviews, participation in round tables, etc.;</a:t>
            </a:r>
            <a:br>
              <a:rPr lang="en-CA" b="0" i="0" noProof="0">
                <a:solidFill>
                  <a:srgbClr val="223654"/>
                </a:solidFill>
                <a:effectLst/>
                <a:latin typeface="Open Sans" panose="020B0606030504020204" pitchFamily="34" charset="0"/>
              </a:rPr>
            </a:br>
            <a:endParaRPr lang="en-CA" b="0" i="0" noProof="0">
              <a:solidFill>
                <a:srgbClr val="223654"/>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0" i="0" noProof="0">
                <a:solidFill>
                  <a:srgbClr val="223654"/>
                </a:solidFill>
                <a:effectLst/>
                <a:latin typeface="Open Sans" panose="020B0606030504020204" pitchFamily="34" charset="0"/>
              </a:rPr>
              <a:t>mention the participation of the SRQEA in all communications relating to the outcome of your organization, project or event.</a:t>
            </a:r>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4</a:t>
            </a:fld>
            <a:endParaRPr lang="fr-CA"/>
          </a:p>
        </p:txBody>
      </p:sp>
    </p:spTree>
    <p:extLst>
      <p:ext uri="{BB962C8B-B14F-4D97-AF65-F5344CB8AC3E}">
        <p14:creationId xmlns:p14="http://schemas.microsoft.com/office/powerpoint/2010/main" val="426939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en-CA" b="1" noProof="0"/>
              <a:t>* By agreement with the organization, the SRQEA may reserve the right to not use certain provisions or to replace them as needed.</a:t>
            </a:r>
          </a:p>
          <a:p>
            <a:pPr marL="171450" indent="-171450">
              <a:buFont typeface="Arial" panose="020B0604020202020204" pitchFamily="34" charset="0"/>
              <a:buChar char="•"/>
            </a:pPr>
            <a:endParaRPr lang="en-CA" noProof="0"/>
          </a:p>
          <a:p>
            <a:pPr marL="0" indent="0">
              <a:buFont typeface="Arial" panose="020B0604020202020204" pitchFamily="34" charset="0"/>
              <a:buNone/>
            </a:pPr>
            <a:r>
              <a:rPr lang="en-CA" b="1" noProof="0"/>
              <a:t>AS PER YOUR FUNDING AGREEMENT </a:t>
            </a:r>
          </a:p>
          <a:p>
            <a:pPr marL="0" indent="0">
              <a:buFont typeface="Arial" panose="020B0604020202020204" pitchFamily="34" charset="0"/>
              <a:buNone/>
            </a:pPr>
            <a:r>
              <a:rPr lang="en-CA" noProof="0"/>
              <a:t>In accordance with the provisions of article 6.2.11 of this Agreement, the organization undertakes to: </a:t>
            </a:r>
          </a:p>
          <a:p>
            <a:pPr marL="171450" indent="-171450">
              <a:buFont typeface="Arial" panose="020B0604020202020204" pitchFamily="34" charset="0"/>
              <a:buChar char="•"/>
            </a:pPr>
            <a:endParaRPr lang="en-CA" noProof="0"/>
          </a:p>
          <a:p>
            <a:pPr marL="171450" indent="-171450">
              <a:buFont typeface="Arial" panose="020B0604020202020204" pitchFamily="34" charset="0"/>
              <a:buChar char="•"/>
            </a:pPr>
            <a:r>
              <a:rPr lang="en-CA" noProof="0"/>
              <a:t>Honour the principle of fairness in the visibility offered to the SRQEA, in proportion to the size of its contribution relative to the total amount of the project and the contribution of other partners;</a:t>
            </a:r>
          </a:p>
          <a:p>
            <a:pPr marL="171450" indent="-171450">
              <a:buFont typeface="Arial" panose="020B0604020202020204" pitchFamily="34" charset="0"/>
              <a:buChar char="•"/>
            </a:pPr>
            <a:endParaRPr lang="en-CA" noProof="0"/>
          </a:p>
          <a:p>
            <a:pPr marL="171450" indent="-171450">
              <a:buFont typeface="Arial" panose="020B0604020202020204" pitchFamily="34" charset="0"/>
              <a:buChar char="•"/>
            </a:pPr>
            <a:r>
              <a:rPr lang="en-CA" noProof="0"/>
              <a:t>Obtain the approval of the Direction des communications of the </a:t>
            </a:r>
            <a:r>
              <a:rPr lang="en-CA" noProof="0" err="1"/>
              <a:t>Ministère</a:t>
            </a:r>
            <a:r>
              <a:rPr lang="en-CA" noProof="0"/>
              <a:t> des Finances for all visibility elements described in the annex and on which the government signature or the “</a:t>
            </a:r>
            <a:r>
              <a:rPr lang="en-CA" noProof="0" err="1"/>
              <a:t>Gouvernement</a:t>
            </a:r>
            <a:r>
              <a:rPr lang="en-CA" noProof="0"/>
              <a:t> du Québec” logo appears, within the timeframes provided and before public distribution of the documents;</a:t>
            </a:r>
          </a:p>
          <a:p>
            <a:pPr marL="171450" indent="-171450">
              <a:buFont typeface="Arial" panose="020B0604020202020204" pitchFamily="34" charset="0"/>
              <a:buChar char="•"/>
            </a:pPr>
            <a:endParaRPr lang="en-CA" noProof="0"/>
          </a:p>
          <a:p>
            <a:pPr marL="171450" indent="-171450">
              <a:buFont typeface="Arial" panose="020B0604020202020204" pitchFamily="34" charset="0"/>
              <a:buChar char="•"/>
            </a:pPr>
            <a:r>
              <a:rPr lang="en-CA" noProof="0"/>
              <a:t>Provide technical specifications for the document in question (advertising material, ministerial remarks, press releases, etc.) to the Direction des communications of the </a:t>
            </a:r>
            <a:r>
              <a:rPr lang="en-CA" noProof="0" err="1"/>
              <a:t>Ministère</a:t>
            </a:r>
            <a:r>
              <a:rPr lang="en-CA" noProof="0"/>
              <a:t> des Finances within the timeframes specified in the annex;</a:t>
            </a:r>
          </a:p>
          <a:p>
            <a:pPr marL="171450" indent="-171450">
              <a:buFont typeface="Arial" panose="020B0604020202020204" pitchFamily="34" charset="0"/>
              <a:buChar char="•"/>
            </a:pPr>
            <a:endParaRPr lang="en-CA" noProof="0"/>
          </a:p>
          <a:p>
            <a:pPr marL="171450" indent="-171450">
              <a:buFont typeface="Arial" panose="020B0604020202020204" pitchFamily="34" charset="0"/>
              <a:buChar char="•"/>
            </a:pPr>
            <a:r>
              <a:rPr lang="en-CA" noProof="0"/>
              <a:t>Respect the prerogative of the Minister to choose when and where the public announcement of the grant under this Agreement will take place. The organization will:</a:t>
            </a:r>
          </a:p>
          <a:p>
            <a:pPr marL="628650" lvl="1" indent="-171450">
              <a:buFont typeface="Arial" panose="020B0604020202020204" pitchFamily="34" charset="0"/>
              <a:buChar char="•"/>
            </a:pPr>
            <a:r>
              <a:rPr lang="en-CA" noProof="0"/>
              <a:t>invite the Minister or his or her representative to hold a press conference;</a:t>
            </a:r>
          </a:p>
          <a:p>
            <a:pPr marL="628650" lvl="1" indent="-171450">
              <a:buFont typeface="Arial" panose="020B0604020202020204" pitchFamily="34" charset="0"/>
              <a:buChar char="•"/>
            </a:pPr>
            <a:r>
              <a:rPr lang="en-CA" noProof="0"/>
              <a:t>obtain the Minister’s written authorization to make the public announcement concerning the grant provided by the Québec government. Without this written authorization, the organization cannot publicly announce the funding provided by the Québec government.</a:t>
            </a:r>
          </a:p>
          <a:p>
            <a:pPr marL="171450" indent="-171450">
              <a:buFont typeface="Arial" panose="020B0604020202020204" pitchFamily="34" charset="0"/>
              <a:buChar char="•"/>
            </a:pPr>
            <a:endParaRPr lang="en-CA" noProof="0"/>
          </a:p>
          <a:p>
            <a:endParaRPr lang="en-CA" noProof="0"/>
          </a:p>
          <a:p>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5</a:t>
            </a:fld>
            <a:endParaRPr lang="fr-CA"/>
          </a:p>
        </p:txBody>
      </p:sp>
    </p:spTree>
    <p:extLst>
      <p:ext uri="{BB962C8B-B14F-4D97-AF65-F5344CB8AC3E}">
        <p14:creationId xmlns:p14="http://schemas.microsoft.com/office/powerpoint/2010/main" val="21564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If possible, clearly indicate the contribution of public funds to the implementation of the project. Here are examples of possible wording: </a:t>
            </a:r>
          </a:p>
          <a:p>
            <a:pPr marL="742950" lvl="1" indent="-285750" algn="l">
              <a:buFont typeface="Arial" panose="020B0604020202020204" pitchFamily="34" charset="0"/>
              <a:buChar char="•"/>
            </a:pPr>
            <a:r>
              <a:rPr lang="en-CA" b="0" i="0" noProof="0">
                <a:solidFill>
                  <a:srgbClr val="223654"/>
                </a:solidFill>
                <a:effectLst/>
                <a:latin typeface="Open Sans" panose="020B0606030504020204" pitchFamily="34" charset="0"/>
              </a:rPr>
              <a:t>“This initiative is supported by the </a:t>
            </a:r>
            <a:r>
              <a:rPr lang="en-CA" b="0" i="0" noProof="0" err="1">
                <a:solidFill>
                  <a:srgbClr val="223654"/>
                </a:solidFill>
                <a:effectLst/>
                <a:latin typeface="Open Sans" panose="020B0606030504020204" pitchFamily="34" charset="0"/>
              </a:rPr>
              <a:t>Secrétariat</a:t>
            </a:r>
            <a:r>
              <a:rPr lang="en-CA" b="0" i="0" noProof="0">
                <a:solidFill>
                  <a:srgbClr val="223654"/>
                </a:solidFill>
                <a:effectLst/>
                <a:latin typeface="Open Sans" panose="020B0606030504020204" pitchFamily="34" charset="0"/>
              </a:rPr>
              <a:t> aux relations avec les Québécois </a:t>
            </a:r>
            <a:r>
              <a:rPr lang="en-CA" b="0" i="0" noProof="0" err="1">
                <a:solidFill>
                  <a:srgbClr val="223654"/>
                </a:solidFill>
                <a:effectLst/>
                <a:latin typeface="Open Sans" panose="020B0606030504020204" pitchFamily="34" charset="0"/>
              </a:rPr>
              <a:t>d’expression</a:t>
            </a:r>
            <a:r>
              <a:rPr lang="en-CA" b="0" i="0" noProof="0">
                <a:solidFill>
                  <a:srgbClr val="223654"/>
                </a:solidFill>
                <a:effectLst/>
                <a:latin typeface="Open Sans" panose="020B0606030504020204" pitchFamily="34" charset="0"/>
              </a:rPr>
              <a:t> anglaise.”</a:t>
            </a:r>
          </a:p>
          <a:p>
            <a:pPr marL="742950" lvl="1" indent="-285750" algn="l">
              <a:buFont typeface="Arial" panose="020B0604020202020204" pitchFamily="34" charset="0"/>
              <a:buChar char="•"/>
            </a:pPr>
            <a:r>
              <a:rPr lang="en-CA" b="0" i="0" noProof="0">
                <a:solidFill>
                  <a:srgbClr val="223654"/>
                </a:solidFill>
                <a:effectLst/>
                <a:latin typeface="Open Sans" panose="020B0606030504020204" pitchFamily="34" charset="0"/>
              </a:rPr>
              <a:t>“This project was funded by the </a:t>
            </a:r>
            <a:r>
              <a:rPr lang="en-CA" b="0" i="0" noProof="0" err="1">
                <a:solidFill>
                  <a:srgbClr val="223654"/>
                </a:solidFill>
                <a:effectLst/>
                <a:latin typeface="Open Sans" panose="020B0606030504020204" pitchFamily="34" charset="0"/>
              </a:rPr>
              <a:t>Secrétariat</a:t>
            </a:r>
            <a:r>
              <a:rPr lang="en-CA" b="0" i="0" noProof="0">
                <a:solidFill>
                  <a:srgbClr val="223654"/>
                </a:solidFill>
                <a:effectLst/>
                <a:latin typeface="Open Sans" panose="020B0606030504020204" pitchFamily="34" charset="0"/>
              </a:rPr>
              <a:t> aux relations avec les Québécois </a:t>
            </a:r>
            <a:r>
              <a:rPr lang="en-CA" b="0" i="0" noProof="0" err="1">
                <a:solidFill>
                  <a:srgbClr val="223654"/>
                </a:solidFill>
                <a:effectLst/>
                <a:latin typeface="Open Sans" panose="020B0606030504020204" pitchFamily="34" charset="0"/>
              </a:rPr>
              <a:t>d’expression</a:t>
            </a:r>
            <a:r>
              <a:rPr lang="en-CA" b="0" i="0" noProof="0">
                <a:solidFill>
                  <a:srgbClr val="223654"/>
                </a:solidFill>
                <a:effectLst/>
                <a:latin typeface="Open Sans" panose="020B0606030504020204" pitchFamily="34" charset="0"/>
              </a:rPr>
              <a:t> anglaise/the Québec government.”</a:t>
            </a:r>
          </a:p>
          <a:p>
            <a:pPr marL="1200150" lvl="2" indent="-285750" algn="l">
              <a:buFont typeface="Arial" panose="020B0604020202020204" pitchFamily="34" charset="0"/>
              <a:buChar char="•"/>
            </a:pPr>
            <a:r>
              <a:rPr lang="en-CA" b="0" i="0" noProof="0">
                <a:solidFill>
                  <a:srgbClr val="223654"/>
                </a:solidFill>
                <a:effectLst/>
                <a:latin typeface="Open Sans" panose="020B0606030504020204" pitchFamily="34" charset="0"/>
              </a:rPr>
              <a:t>* </a:t>
            </a:r>
            <a:r>
              <a:rPr lang="en-CA" b="1" i="0" noProof="0">
                <a:solidFill>
                  <a:srgbClr val="223654"/>
                </a:solidFill>
                <a:effectLst/>
                <a:latin typeface="Open Sans" panose="020B0606030504020204" pitchFamily="34" charset="0"/>
              </a:rPr>
              <a:t>no need to include wording with the full name of the SRQEA and the logo</a:t>
            </a:r>
            <a:r>
              <a:rPr lang="en-CA" sz="1800" noProof="0">
                <a:effectLst/>
                <a:latin typeface="Segoe UI" panose="020B0502040204020203" pitchFamily="34" charset="0"/>
              </a:rPr>
              <a:t>... or the name of the organization (if space does not allow for the signature).</a:t>
            </a:r>
          </a:p>
          <a:p>
            <a:pPr marL="914400" lvl="2" indent="0" algn="l">
              <a:buFont typeface="Arial" panose="020B0604020202020204" pitchFamily="34" charset="0"/>
              <a:buNone/>
            </a:pPr>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ensure that the government signature is favourably positioned (never on the right) in all documents and communication tools, particularly on the website;</a:t>
            </a:r>
            <a:br>
              <a:rPr lang="en-CA" b="0" i="0" noProof="0">
                <a:solidFill>
                  <a:srgbClr val="223654"/>
                </a:solidFill>
                <a:effectLst/>
                <a:latin typeface="Open Sans" panose="020B0606030504020204" pitchFamily="34" charset="0"/>
              </a:rPr>
            </a:br>
            <a:endParaRPr lang="en-CA" b="0" i="0" noProof="0">
              <a:solidFill>
                <a:srgbClr val="223654"/>
              </a:solidFill>
              <a:effectLst/>
              <a:latin typeface="Open Sans" panose="020B0606030504020204" pitchFamily="34" charset="0"/>
            </a:endParaRPr>
          </a:p>
          <a:p>
            <a:pPr marL="171450" indent="-171450" algn="l">
              <a:buFontTx/>
              <a:buChar char="-"/>
            </a:pPr>
            <a:r>
              <a:rPr lang="en-CA" b="0" i="0" noProof="0">
                <a:solidFill>
                  <a:srgbClr val="223654"/>
                </a:solidFill>
                <a:effectLst/>
                <a:latin typeface="Open Sans" panose="020B0606030504020204" pitchFamily="34" charset="0"/>
              </a:rPr>
              <a:t>give the Québec government visibility equivalent to that given to any other partner at the same level.</a:t>
            </a:r>
          </a:p>
          <a:p>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6</a:t>
            </a:fld>
            <a:endParaRPr lang="fr-CA"/>
          </a:p>
        </p:txBody>
      </p:sp>
    </p:spTree>
    <p:extLst>
      <p:ext uri="{BB962C8B-B14F-4D97-AF65-F5344CB8AC3E}">
        <p14:creationId xmlns:p14="http://schemas.microsoft.com/office/powerpoint/2010/main" val="224484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a:solidFill>
                  <a:srgbClr val="2D2E83"/>
                </a:solidFill>
              </a:rPr>
              <a:t>Point 1</a:t>
            </a:r>
          </a:p>
          <a:p>
            <a:pPr marL="171450" indent="-171450">
              <a:buFontTx/>
              <a:buChar char="-"/>
            </a:pPr>
            <a:r>
              <a:rPr lang="en-CA" sz="1200" noProof="0">
                <a:solidFill>
                  <a:srgbClr val="2D2E83"/>
                </a:solidFill>
              </a:rPr>
              <a:t>The elements of the wordmark are not dissociable. </a:t>
            </a:r>
          </a:p>
          <a:p>
            <a:pPr marL="171450" indent="-171450">
              <a:buFontTx/>
              <a:buChar char="-"/>
            </a:pPr>
            <a:r>
              <a:rPr lang="en-CA" sz="1200" b="0" i="0" noProof="0">
                <a:solidFill>
                  <a:srgbClr val="2D2E83"/>
                </a:solidFill>
                <a:effectLst/>
                <a:latin typeface="Source Sans Pro" panose="020F0502020204030204" pitchFamily="34" charset="0"/>
              </a:rPr>
              <a:t>Do not: </a:t>
            </a:r>
            <a:endParaRPr lang="en-CA" b="0" i="0" noProof="0">
              <a:solidFill>
                <a:srgbClr val="000000"/>
              </a:solidFill>
              <a:effectLst/>
              <a:latin typeface="Source Sans Pro" panose="020F0502020204030204" pitchFamily="34" charset="0"/>
            </a:endParaRPr>
          </a:p>
          <a:p>
            <a:pPr marL="628650" lvl="1" indent="-171450">
              <a:buFontTx/>
              <a:buChar char="-"/>
            </a:pPr>
            <a:r>
              <a:rPr lang="en-CA" b="0" i="0" noProof="0">
                <a:solidFill>
                  <a:srgbClr val="000000"/>
                </a:solidFill>
                <a:effectLst/>
                <a:latin typeface="Source Sans Pro" panose="020F0502020204030204" pitchFamily="34" charset="0"/>
              </a:rPr>
              <a:t>invert the symbol </a:t>
            </a:r>
          </a:p>
          <a:p>
            <a:pPr marL="628650" lvl="1" indent="-171450">
              <a:buFontTx/>
              <a:buChar char="-"/>
            </a:pPr>
            <a:r>
              <a:rPr lang="en-CA" b="0" i="0" noProof="0">
                <a:solidFill>
                  <a:srgbClr val="000000"/>
                </a:solidFill>
                <a:effectLst/>
                <a:latin typeface="Source Sans Pro" panose="020F0502020204030204" pitchFamily="34" charset="0"/>
              </a:rPr>
              <a:t>change the official colours</a:t>
            </a:r>
          </a:p>
          <a:p>
            <a:pPr marL="628650" lvl="1" indent="-171450">
              <a:buFontTx/>
              <a:buChar char="-"/>
            </a:pPr>
            <a:r>
              <a:rPr lang="en-CA" b="0" i="0" noProof="0">
                <a:solidFill>
                  <a:srgbClr val="000000"/>
                </a:solidFill>
                <a:effectLst/>
                <a:latin typeface="Source Sans Pro" panose="020F0502020204030204" pitchFamily="34" charset="0"/>
              </a:rPr>
              <a:t>rotate, stretch</a:t>
            </a:r>
          </a:p>
          <a:p>
            <a:pPr marL="628650" lvl="1" indent="-171450">
              <a:buFontTx/>
              <a:buChar char="-"/>
            </a:pPr>
            <a:r>
              <a:rPr lang="en-CA" b="0" i="0" noProof="0">
                <a:solidFill>
                  <a:srgbClr val="000000"/>
                </a:solidFill>
                <a:effectLst/>
                <a:latin typeface="Source Sans Pro" panose="020F0502020204030204" pitchFamily="34" charset="0"/>
              </a:rPr>
              <a:t>modify the font</a:t>
            </a:r>
          </a:p>
          <a:p>
            <a:pPr marL="628650" lvl="1" indent="-171450">
              <a:buFontTx/>
              <a:buChar char="-"/>
            </a:pPr>
            <a:r>
              <a:rPr lang="en-CA" b="0" i="0" noProof="0">
                <a:solidFill>
                  <a:srgbClr val="000000"/>
                </a:solidFill>
                <a:effectLst/>
                <a:latin typeface="Source Sans Pro" panose="020F0502020204030204" pitchFamily="34" charset="0"/>
              </a:rPr>
              <a:t>use on a low contrast background, etc., otherwise use the black or inverted logo (white)</a:t>
            </a:r>
            <a:endParaRPr lang="en-CA" sz="1200" noProof="0">
              <a:solidFill>
                <a:srgbClr val="2D2E83"/>
              </a:solidFill>
            </a:endParaRPr>
          </a:p>
          <a:p>
            <a:pPr marL="0" indent="0">
              <a:buFontTx/>
              <a:buNone/>
            </a:pPr>
            <a:endParaRPr lang="en-CA" sz="1200" b="1" noProof="0">
              <a:solidFill>
                <a:srgbClr val="2D2E83"/>
              </a:solidFill>
            </a:endParaRPr>
          </a:p>
          <a:p>
            <a:pPr marL="0" indent="0">
              <a:buFontTx/>
              <a:buNone/>
            </a:pPr>
            <a:r>
              <a:rPr lang="en-CA" sz="1200" b="1" noProof="0">
                <a:solidFill>
                  <a:srgbClr val="2D2E83"/>
                </a:solidFill>
              </a:rPr>
              <a:t>Point 2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noProof="0">
                <a:solidFill>
                  <a:srgbClr val="2D2E83"/>
                </a:solidFill>
              </a:rPr>
              <a:t>To ensure the readability of the wordmark, the flag (of the SRQEA logo or the Québec-</a:t>
            </a:r>
            <a:r>
              <a:rPr lang="en-CA" sz="1200" b="0" noProof="0" err="1">
                <a:solidFill>
                  <a:srgbClr val="2D2E83"/>
                </a:solidFill>
              </a:rPr>
              <a:t>drapeau</a:t>
            </a:r>
            <a:r>
              <a:rPr lang="en-CA" sz="1200" b="0" noProof="0">
                <a:solidFill>
                  <a:srgbClr val="2D2E83"/>
                </a:solidFill>
              </a:rPr>
              <a:t>) should never be smaller than 5.5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noProof="0">
                <a:solidFill>
                  <a:srgbClr val="2D2E83"/>
                </a:solidFill>
              </a:rPr>
              <a:t>The size of the logo (i.e., the space it occupies) should reflect the size of the contribution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noProof="0">
                <a:solidFill>
                  <a:srgbClr val="2D2E83"/>
                </a:solidFill>
              </a:rPr>
              <a:t>If the financial contribution is equal to that of another partner, the wordmark of the SRQEA should be comparable in size.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noProof="0">
              <a:solidFill>
                <a:srgbClr val="2D2E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noProof="0">
                <a:solidFill>
                  <a:srgbClr val="2D2E83"/>
                </a:solidFill>
              </a:rPr>
              <a:t>Point 4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noProof="0">
                <a:solidFill>
                  <a:srgbClr val="2D2E83"/>
                </a:solidFill>
              </a:rPr>
              <a:t>To avoid confusion: official communications and/or initiatives of the Québec government typically place the wordmark in the bottom right-hand corner.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b="0" noProof="0">
              <a:solidFill>
                <a:srgbClr val="2D2E83"/>
              </a:solidFill>
            </a:endParaRPr>
          </a:p>
          <a:p>
            <a:pPr marL="0" indent="0">
              <a:buFontTx/>
              <a:buNone/>
            </a:pPr>
            <a:endParaRPr lang="en-CA" sz="1200" noProof="0">
              <a:solidFill>
                <a:srgbClr val="2D2E83"/>
              </a:solidFill>
            </a:endParaRPr>
          </a:p>
          <a:p>
            <a:pPr marL="0" indent="0">
              <a:buFontTx/>
              <a:buNone/>
            </a:pPr>
            <a:r>
              <a:rPr lang="en-CA" sz="1200" b="1" noProof="0">
                <a:solidFill>
                  <a:srgbClr val="2D2E83"/>
                </a:solidFill>
              </a:rPr>
              <a:t>Point 5</a:t>
            </a:r>
          </a:p>
          <a:p>
            <a:pPr marL="171450" indent="-171450">
              <a:buFontTx/>
              <a:buChar char="-"/>
            </a:pPr>
            <a:r>
              <a:rPr lang="en-CA" noProof="0"/>
              <a:t>* Conditions apply: </a:t>
            </a:r>
          </a:p>
          <a:p>
            <a:pPr marL="628650" lvl="1" indent="-171450">
              <a:buFontTx/>
              <a:buChar char="-"/>
            </a:pPr>
            <a:r>
              <a:rPr lang="en-CA" noProof="0"/>
              <a:t>If the initiative is funded by a second administrative unit, in addition to the SRQEA, the logo would need to change</a:t>
            </a:r>
          </a:p>
          <a:p>
            <a:pPr marL="628650" lvl="1" indent="-171450">
              <a:buFontTx/>
              <a:buChar char="-"/>
            </a:pPr>
            <a:r>
              <a:rPr lang="en-CA" noProof="0"/>
              <a:t>If the background colour changes in a way that changes which logo format is required </a:t>
            </a:r>
          </a:p>
          <a:p>
            <a:pPr marL="628650" lvl="1" indent="-171450">
              <a:buFontTx/>
              <a:buChar char="-"/>
            </a:pPr>
            <a:r>
              <a:rPr lang="en-CA" noProof="0"/>
              <a:t>Etc. </a:t>
            </a:r>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7</a:t>
            </a:fld>
            <a:endParaRPr lang="fr-CA"/>
          </a:p>
        </p:txBody>
      </p:sp>
    </p:spTree>
    <p:extLst>
      <p:ext uri="{BB962C8B-B14F-4D97-AF65-F5344CB8AC3E}">
        <p14:creationId xmlns:p14="http://schemas.microsoft.com/office/powerpoint/2010/main" val="378574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a:t>1. Insufficient quality of the logo. </a:t>
            </a:r>
          </a:p>
          <a:p>
            <a:r>
              <a:rPr lang="en-CA" noProof="0"/>
              <a:t>2. The logo must be used without white background and the acknowledgement statement should either be removed or slightly tweaked</a:t>
            </a:r>
          </a:p>
          <a:p>
            <a:pPr marL="171450" indent="-171450">
              <a:buFontTx/>
              <a:buChar char="-"/>
            </a:pPr>
            <a:r>
              <a:rPr lang="en-CA" noProof="0"/>
              <a:t>This event was made possible with support from: </a:t>
            </a:r>
          </a:p>
          <a:p>
            <a:pPr marL="0" indent="0">
              <a:buFontTx/>
              <a:buNone/>
            </a:pPr>
            <a:r>
              <a:rPr lang="en-CA" noProof="0"/>
              <a:t>3. Wordmark is too small </a:t>
            </a:r>
          </a:p>
          <a:p>
            <a:r>
              <a:rPr lang="en-CA" noProof="0"/>
              <a:t>4. When the logo is used, the name of the SRQEA should not be included in the acknowledgement statement </a:t>
            </a:r>
          </a:p>
          <a:p>
            <a:r>
              <a:rPr lang="en-CA" sz="1800" noProof="0">
                <a:effectLst/>
                <a:latin typeface="Calibri" panose="020F0502020204030204" pitchFamily="34" charset="0"/>
              </a:rPr>
              <a:t>5. Protection zone is not respected. </a:t>
            </a:r>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8</a:t>
            </a:fld>
            <a:endParaRPr lang="fr-CA"/>
          </a:p>
        </p:txBody>
      </p:sp>
    </p:spTree>
    <p:extLst>
      <p:ext uri="{BB962C8B-B14F-4D97-AF65-F5344CB8AC3E}">
        <p14:creationId xmlns:p14="http://schemas.microsoft.com/office/powerpoint/2010/main" val="259897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noProof="0">
                <a:solidFill>
                  <a:srgbClr val="223654"/>
                </a:solidFill>
                <a:effectLst/>
                <a:latin typeface="Open Sans" panose="020B0606030504020204" pitchFamily="34" charset="0"/>
              </a:rPr>
              <a:t>The SRQEA reserves the right to review the visibility given to its visual signature and that of the Québec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noProof="0">
              <a:solidFill>
                <a:srgbClr val="223654"/>
              </a:solidFill>
              <a:effectLst/>
              <a:latin typeface="Open Sans" panose="020B0606030504020204" pitchFamily="34" charset="0"/>
            </a:endParaRPr>
          </a:p>
          <a:p>
            <a:pPr algn="l"/>
            <a:r>
              <a:rPr lang="en-CA" b="1" i="0" noProof="0">
                <a:solidFill>
                  <a:srgbClr val="223654"/>
                </a:solidFill>
                <a:effectLst/>
                <a:latin typeface="Open Sans" panose="020B0606030504020204" pitchFamily="34" charset="0"/>
              </a:rPr>
              <a:t>You also agree to:</a:t>
            </a:r>
          </a:p>
          <a:p>
            <a:pPr marL="171450" indent="-171450" algn="l">
              <a:buFontTx/>
              <a:buChar char="-"/>
            </a:pPr>
            <a:r>
              <a:rPr lang="en-CA" b="0" i="0" noProof="0">
                <a:solidFill>
                  <a:srgbClr val="223654"/>
                </a:solidFill>
                <a:effectLst/>
                <a:latin typeface="Open Sans" panose="020B0606030504020204" pitchFamily="34" charset="0"/>
              </a:rPr>
              <a:t>obtain approval for all visibility elements that emphasize the SRQEA partnership, and provide the SRQEA with a minimum of 10 days to do so.</a:t>
            </a:r>
            <a:endParaRPr lang="en-CA" noProof="0"/>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9</a:t>
            </a:fld>
            <a:endParaRPr lang="fr-CA"/>
          </a:p>
        </p:txBody>
      </p:sp>
    </p:spTree>
    <p:extLst>
      <p:ext uri="{BB962C8B-B14F-4D97-AF65-F5344CB8AC3E}">
        <p14:creationId xmlns:p14="http://schemas.microsoft.com/office/powerpoint/2010/main" val="232691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37070FF-98DB-437F-BE1E-81B2CAA6608B}" type="slidenum">
              <a:rPr lang="fr-CA" smtClean="0"/>
              <a:t>10</a:t>
            </a:fld>
            <a:endParaRPr lang="fr-CA"/>
          </a:p>
        </p:txBody>
      </p:sp>
    </p:spTree>
    <p:extLst>
      <p:ext uri="{BB962C8B-B14F-4D97-AF65-F5344CB8AC3E}">
        <p14:creationId xmlns:p14="http://schemas.microsoft.com/office/powerpoint/2010/main" val="1034096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0982" y="692696"/>
            <a:ext cx="3615698" cy="1031818"/>
          </a:xfrm>
          <a:prstGeom prst="rect">
            <a:avLst/>
          </a:prstGeom>
        </p:spPr>
      </p:pic>
    </p:spTree>
    <p:extLst>
      <p:ext uri="{BB962C8B-B14F-4D97-AF65-F5344CB8AC3E}">
        <p14:creationId xmlns:p14="http://schemas.microsoft.com/office/powerpoint/2010/main" val="360838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CA"/>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151359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132972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33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27795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CA"/>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146258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CA"/>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25912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CA"/>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fr-CA"/>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5953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CA"/>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214278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CA"/>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14048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fld id="{330DB6E2-F14E-45D3-9589-FFCAD3A1ACC6}" type="datetimeFigureOut">
              <a:rPr lang="fr-CA" smtClean="0"/>
              <a:t>2024-01-15</a:t>
            </a:fld>
            <a:endParaRPr lang="fr-CA"/>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CA"/>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fld id="{89B0BDC3-ECE5-4076-8144-ABABFD2275AE}" type="slidenum">
              <a:rPr lang="fr-CA" smtClean="0"/>
              <a:t>‹#›</a:t>
            </a:fld>
            <a:endParaRPr lang="fr-CA"/>
          </a:p>
        </p:txBody>
      </p:sp>
    </p:spTree>
    <p:extLst>
      <p:ext uri="{BB962C8B-B14F-4D97-AF65-F5344CB8AC3E}">
        <p14:creationId xmlns:p14="http://schemas.microsoft.com/office/powerpoint/2010/main" val="121039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384" y="5949280"/>
            <a:ext cx="1634794" cy="478984"/>
          </a:xfrm>
          <a:prstGeom prst="rect">
            <a:avLst/>
          </a:prstGeom>
        </p:spPr>
      </p:pic>
      <p:pic>
        <p:nvPicPr>
          <p:cNvPr id="11" name="Graphique 10">
            <a:extLst>
              <a:ext uri="{FF2B5EF4-FFF2-40B4-BE49-F238E27FC236}">
                <a16:creationId xmlns:a16="http://schemas.microsoft.com/office/drawing/2014/main" id="{1930A31A-67AB-44F6-A719-34D5751A095B}"/>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2383" y="5882459"/>
            <a:ext cx="2340000" cy="703983"/>
          </a:xfrm>
          <a:prstGeom prst="rect">
            <a:avLst/>
          </a:prstGeom>
        </p:spPr>
      </p:pic>
    </p:spTree>
    <p:extLst>
      <p:ext uri="{BB962C8B-B14F-4D97-AF65-F5344CB8AC3E}">
        <p14:creationId xmlns:p14="http://schemas.microsoft.com/office/powerpoint/2010/main" val="153112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piv.gouv.q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390" y="-99392"/>
            <a:ext cx="12198389" cy="7038856"/>
          </a:xfrm>
          <a:prstGeom prst="rect">
            <a:avLst/>
          </a:prstGeom>
        </p:spPr>
      </p:pic>
      <p:sp>
        <p:nvSpPr>
          <p:cNvPr id="6" name="ZoneTexte 5"/>
          <p:cNvSpPr txBox="1"/>
          <p:nvPr/>
        </p:nvSpPr>
        <p:spPr>
          <a:xfrm>
            <a:off x="791054" y="2132856"/>
            <a:ext cx="10603500" cy="1754326"/>
          </a:xfrm>
          <a:prstGeom prst="rect">
            <a:avLst/>
          </a:prstGeom>
          <a:noFill/>
        </p:spPr>
        <p:txBody>
          <a:bodyPr wrap="square" rtlCol="0">
            <a:spAutoFit/>
          </a:bodyPr>
          <a:lstStyle/>
          <a:p>
            <a:r>
              <a:rPr lang="en-CA" sz="5400" b="1">
                <a:solidFill>
                  <a:srgbClr val="2D2E83"/>
                </a:solidFill>
                <a:latin typeface="+mj-lt"/>
              </a:rPr>
              <a:t>PARTNERSHIP </a:t>
            </a:r>
          </a:p>
          <a:p>
            <a:r>
              <a:rPr lang="en-CA" sz="5400" b="1">
                <a:solidFill>
                  <a:srgbClr val="2D2E83"/>
                </a:solidFill>
                <a:latin typeface="+mj-lt"/>
              </a:rPr>
              <a:t>VISIBILITY GUIDELINES</a:t>
            </a:r>
          </a:p>
        </p:txBody>
      </p:sp>
      <p:pic>
        <p:nvPicPr>
          <p:cNvPr id="8" name="Image 7">
            <a:extLst>
              <a:ext uri="{FF2B5EF4-FFF2-40B4-BE49-F238E27FC236}">
                <a16:creationId xmlns:a16="http://schemas.microsoft.com/office/drawing/2014/main" id="{62574287-48D0-4938-B536-4C26264CB0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9045" y="5667989"/>
            <a:ext cx="2601828" cy="770911"/>
          </a:xfrm>
          <a:prstGeom prst="rect">
            <a:avLst/>
          </a:prstGeom>
        </p:spPr>
      </p:pic>
      <p:pic>
        <p:nvPicPr>
          <p:cNvPr id="13" name="Graphique 12">
            <a:extLst>
              <a:ext uri="{FF2B5EF4-FFF2-40B4-BE49-F238E27FC236}">
                <a16:creationId xmlns:a16="http://schemas.microsoft.com/office/drawing/2014/main" id="{69CD63B3-BCC8-4C4E-8103-79F7DE6487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8617" y="5589239"/>
            <a:ext cx="3544047" cy="1066217"/>
          </a:xfrm>
          <a:prstGeom prst="rect">
            <a:avLst/>
          </a:prstGeom>
        </p:spPr>
      </p:pic>
    </p:spTree>
    <p:extLst>
      <p:ext uri="{BB962C8B-B14F-4D97-AF65-F5344CB8AC3E}">
        <p14:creationId xmlns:p14="http://schemas.microsoft.com/office/powerpoint/2010/main" val="413650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723009" y="2204864"/>
            <a:ext cx="4745982" cy="1107996"/>
          </a:xfrm>
          <a:prstGeom prst="rect">
            <a:avLst/>
          </a:prstGeom>
          <a:noFill/>
        </p:spPr>
        <p:txBody>
          <a:bodyPr wrap="square" rtlCol="0">
            <a:spAutoFit/>
          </a:bodyPr>
          <a:lstStyle/>
          <a:p>
            <a:pPr algn="ctr"/>
            <a:r>
              <a:rPr lang="fr-CA" sz="6600" b="1">
                <a:solidFill>
                  <a:srgbClr val="2D2E83"/>
                </a:solidFill>
                <a:latin typeface="+mj-lt"/>
              </a:rPr>
              <a:t>QUESTIONS?</a:t>
            </a:r>
          </a:p>
        </p:txBody>
      </p:sp>
      <p:sp>
        <p:nvSpPr>
          <p:cNvPr id="3" name="Rectangle 2"/>
          <p:cNvSpPr/>
          <p:nvPr/>
        </p:nvSpPr>
        <p:spPr>
          <a:xfrm>
            <a:off x="8184232" y="369332"/>
            <a:ext cx="4007768" cy="1835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1944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79376" y="488867"/>
            <a:ext cx="7992888" cy="1077218"/>
          </a:xfrm>
          <a:prstGeom prst="rect">
            <a:avLst/>
          </a:prstGeom>
          <a:noFill/>
        </p:spPr>
        <p:txBody>
          <a:bodyPr wrap="square" rtlCol="0">
            <a:spAutoFit/>
          </a:bodyPr>
          <a:lstStyle/>
          <a:p>
            <a:r>
              <a:rPr lang="en-CA" sz="3600" b="1">
                <a:solidFill>
                  <a:srgbClr val="2D2E83"/>
                </a:solidFill>
                <a:latin typeface="+mj-lt"/>
              </a:rPr>
              <a:t>DONOR RECOGNITION </a:t>
            </a:r>
          </a:p>
          <a:p>
            <a:r>
              <a:rPr lang="en-CA" sz="2800" b="1">
                <a:solidFill>
                  <a:srgbClr val="4DC0DF"/>
                </a:solidFill>
              </a:rPr>
              <a:t>THE IMPORTANCE OF VISIBILITY</a:t>
            </a:r>
          </a:p>
        </p:txBody>
      </p:sp>
      <p:sp>
        <p:nvSpPr>
          <p:cNvPr id="8" name="ZoneTexte 7"/>
          <p:cNvSpPr txBox="1"/>
          <p:nvPr/>
        </p:nvSpPr>
        <p:spPr>
          <a:xfrm>
            <a:off x="450069" y="1749629"/>
            <a:ext cx="11017224" cy="830997"/>
          </a:xfrm>
          <a:prstGeom prst="rect">
            <a:avLst/>
          </a:prstGeom>
        </p:spPr>
        <p:txBody>
          <a:bodyPr wrap="square" rtlCol="0">
            <a:spAutoFit/>
          </a:bodyPr>
          <a:lstStyle/>
          <a:p>
            <a:pPr algn="just"/>
            <a:r>
              <a:rPr lang="en-CA" sz="2400" b="1">
                <a:solidFill>
                  <a:srgbClr val="2D2E83"/>
                </a:solidFill>
              </a:rPr>
              <a:t>A strong and consistent visual identity helps the public recognize, access and trust government-supported programs and services. </a:t>
            </a:r>
            <a:endParaRPr lang="en-CA" sz="2400" b="1">
              <a:solidFill>
                <a:srgbClr val="2D2E83"/>
              </a:solidFill>
              <a:latin typeface="Calibri" panose="020F0502020204030204" pitchFamily="34" charset="0"/>
              <a:cs typeface="Calibri" panose="020F0502020204030204" pitchFamily="34" charset="0"/>
            </a:endParaRP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2</a:t>
            </a:fld>
            <a:endParaRPr lang="fr-CA" sz="1200">
              <a:solidFill>
                <a:srgbClr val="2A2E84"/>
              </a:solidFill>
            </a:endParaRPr>
          </a:p>
        </p:txBody>
      </p:sp>
      <p:grpSp>
        <p:nvGrpSpPr>
          <p:cNvPr id="24" name="Groupe 23">
            <a:extLst>
              <a:ext uri="{FF2B5EF4-FFF2-40B4-BE49-F238E27FC236}">
                <a16:creationId xmlns:a16="http://schemas.microsoft.com/office/drawing/2014/main" id="{9FECE265-628E-87EE-4401-41BB503ABC46}"/>
              </a:ext>
            </a:extLst>
          </p:cNvPr>
          <p:cNvGrpSpPr/>
          <p:nvPr/>
        </p:nvGrpSpPr>
        <p:grpSpPr>
          <a:xfrm>
            <a:off x="447083" y="2790802"/>
            <a:ext cx="10475311" cy="1324016"/>
            <a:chOff x="447083" y="2790802"/>
            <a:chExt cx="10475311" cy="1324016"/>
          </a:xfrm>
        </p:grpSpPr>
        <p:pic>
          <p:nvPicPr>
            <p:cNvPr id="3" name="Image 2">
              <a:extLst>
                <a:ext uri="{FF2B5EF4-FFF2-40B4-BE49-F238E27FC236}">
                  <a16:creationId xmlns:a16="http://schemas.microsoft.com/office/drawing/2014/main" id="{B443444A-61F8-829F-B689-3B437914D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83" y="2794060"/>
              <a:ext cx="3088724" cy="1320758"/>
            </a:xfrm>
            <a:prstGeom prst="rect">
              <a:avLst/>
            </a:prstGeom>
          </p:spPr>
        </p:pic>
        <p:pic>
          <p:nvPicPr>
            <p:cNvPr id="6" name="Image 5">
              <a:extLst>
                <a:ext uri="{FF2B5EF4-FFF2-40B4-BE49-F238E27FC236}">
                  <a16:creationId xmlns:a16="http://schemas.microsoft.com/office/drawing/2014/main" id="{E58B187A-6025-28F6-B2F5-A02DC32DF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3794" y="2790802"/>
              <a:ext cx="3096344" cy="1324016"/>
            </a:xfrm>
            <a:prstGeom prst="rect">
              <a:avLst/>
            </a:prstGeom>
          </p:spPr>
        </p:pic>
        <p:grpSp>
          <p:nvGrpSpPr>
            <p:cNvPr id="21" name="Groupe 20">
              <a:extLst>
                <a:ext uri="{FF2B5EF4-FFF2-40B4-BE49-F238E27FC236}">
                  <a16:creationId xmlns:a16="http://schemas.microsoft.com/office/drawing/2014/main" id="{1715B001-EEBF-F6D7-7884-E793F60F97FE}"/>
                </a:ext>
              </a:extLst>
            </p:cNvPr>
            <p:cNvGrpSpPr/>
            <p:nvPr/>
          </p:nvGrpSpPr>
          <p:grpSpPr>
            <a:xfrm>
              <a:off x="7968126" y="2861878"/>
              <a:ext cx="2954268" cy="1134243"/>
              <a:chOff x="6094061" y="2794060"/>
              <a:chExt cx="2954268" cy="1134243"/>
            </a:xfrm>
          </p:grpSpPr>
          <p:sp>
            <p:nvSpPr>
              <p:cNvPr id="9" name="Rectangle 8">
                <a:extLst>
                  <a:ext uri="{FF2B5EF4-FFF2-40B4-BE49-F238E27FC236}">
                    <a16:creationId xmlns:a16="http://schemas.microsoft.com/office/drawing/2014/main" id="{5B4858F9-C428-991F-1ABF-CCA12691A9B8}"/>
                  </a:ext>
                </a:extLst>
              </p:cNvPr>
              <p:cNvSpPr/>
              <p:nvPr/>
            </p:nvSpPr>
            <p:spPr>
              <a:xfrm>
                <a:off x="6094061" y="2794060"/>
                <a:ext cx="2954268" cy="11342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Image 10">
                <a:extLst>
                  <a:ext uri="{FF2B5EF4-FFF2-40B4-BE49-F238E27FC236}">
                    <a16:creationId xmlns:a16="http://schemas.microsoft.com/office/drawing/2014/main" id="{ADE1F534-B6EC-25A7-34A3-6C2DF8D83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948" y="2794060"/>
                <a:ext cx="2652541" cy="1134243"/>
              </a:xfrm>
              <a:prstGeom prst="rect">
                <a:avLst/>
              </a:prstGeom>
            </p:spPr>
          </p:pic>
        </p:grpSp>
      </p:grpSp>
      <p:grpSp>
        <p:nvGrpSpPr>
          <p:cNvPr id="23" name="Groupe 22">
            <a:extLst>
              <a:ext uri="{FF2B5EF4-FFF2-40B4-BE49-F238E27FC236}">
                <a16:creationId xmlns:a16="http://schemas.microsoft.com/office/drawing/2014/main" id="{F1014EA1-3EC5-70AF-988B-B49C2E6F6B33}"/>
              </a:ext>
            </a:extLst>
          </p:cNvPr>
          <p:cNvGrpSpPr/>
          <p:nvPr/>
        </p:nvGrpSpPr>
        <p:grpSpPr>
          <a:xfrm>
            <a:off x="646475" y="4442510"/>
            <a:ext cx="10483174" cy="1137042"/>
            <a:chOff x="646475" y="4442510"/>
            <a:chExt cx="10483174" cy="1137042"/>
          </a:xfrm>
        </p:grpSpPr>
        <p:grpSp>
          <p:nvGrpSpPr>
            <p:cNvPr id="18" name="Groupe 17">
              <a:extLst>
                <a:ext uri="{FF2B5EF4-FFF2-40B4-BE49-F238E27FC236}">
                  <a16:creationId xmlns:a16="http://schemas.microsoft.com/office/drawing/2014/main" id="{58736102-7D34-8E95-12F5-4B14B5135CF4}"/>
                </a:ext>
              </a:extLst>
            </p:cNvPr>
            <p:cNvGrpSpPr/>
            <p:nvPr/>
          </p:nvGrpSpPr>
          <p:grpSpPr>
            <a:xfrm>
              <a:off x="646475" y="4442510"/>
              <a:ext cx="3008885" cy="1134243"/>
              <a:chOff x="502608" y="4141737"/>
              <a:chExt cx="3008885" cy="1134243"/>
            </a:xfrm>
          </p:grpSpPr>
          <p:sp>
            <p:nvSpPr>
              <p:cNvPr id="13" name="Rectangle 12">
                <a:extLst>
                  <a:ext uri="{FF2B5EF4-FFF2-40B4-BE49-F238E27FC236}">
                    <a16:creationId xmlns:a16="http://schemas.microsoft.com/office/drawing/2014/main" id="{257BB14A-FF49-9FC3-6B36-9260B49D3226}"/>
                  </a:ext>
                </a:extLst>
              </p:cNvPr>
              <p:cNvSpPr/>
              <p:nvPr/>
            </p:nvSpPr>
            <p:spPr>
              <a:xfrm>
                <a:off x="502608" y="4141737"/>
                <a:ext cx="2954268" cy="11342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Image 14">
                <a:extLst>
                  <a:ext uri="{FF2B5EF4-FFF2-40B4-BE49-F238E27FC236}">
                    <a16:creationId xmlns:a16="http://schemas.microsoft.com/office/drawing/2014/main" id="{E05708AB-D23C-4AC9-0276-4915A0333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51" y="4257753"/>
                <a:ext cx="2993142" cy="902210"/>
              </a:xfrm>
              <a:prstGeom prst="rect">
                <a:avLst/>
              </a:prstGeom>
            </p:spPr>
          </p:pic>
        </p:grpSp>
        <p:pic>
          <p:nvPicPr>
            <p:cNvPr id="17" name="Image 16">
              <a:extLst>
                <a:ext uri="{FF2B5EF4-FFF2-40B4-BE49-F238E27FC236}">
                  <a16:creationId xmlns:a16="http://schemas.microsoft.com/office/drawing/2014/main" id="{F4BE8981-F53B-7262-DF43-02B01F79F1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8657" y="4442510"/>
              <a:ext cx="3772214" cy="1137042"/>
            </a:xfrm>
            <a:prstGeom prst="rect">
              <a:avLst/>
            </a:prstGeom>
          </p:spPr>
        </p:pic>
        <p:pic>
          <p:nvPicPr>
            <p:cNvPr id="20" name="Image 19">
              <a:extLst>
                <a:ext uri="{FF2B5EF4-FFF2-40B4-BE49-F238E27FC236}">
                  <a16:creationId xmlns:a16="http://schemas.microsoft.com/office/drawing/2014/main" id="{711BF7BC-3E36-CAB8-8EF7-81295A760F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0871" y="4445300"/>
              <a:ext cx="3368778" cy="1015436"/>
            </a:xfrm>
            <a:prstGeom prst="rect">
              <a:avLst/>
            </a:prstGeom>
          </p:spPr>
        </p:pic>
      </p:grpSp>
    </p:spTree>
    <p:extLst>
      <p:ext uri="{BB962C8B-B14F-4D97-AF65-F5344CB8AC3E}">
        <p14:creationId xmlns:p14="http://schemas.microsoft.com/office/powerpoint/2010/main" val="2660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79376" y="488867"/>
            <a:ext cx="7130001" cy="1077218"/>
          </a:xfrm>
          <a:prstGeom prst="rect">
            <a:avLst/>
          </a:prstGeom>
          <a:noFill/>
        </p:spPr>
        <p:txBody>
          <a:bodyPr wrap="square" rtlCol="0">
            <a:spAutoFit/>
          </a:bodyPr>
          <a:lstStyle/>
          <a:p>
            <a:r>
              <a:rPr lang="en-CA" sz="3600" b="1">
                <a:solidFill>
                  <a:srgbClr val="2D2E83"/>
                </a:solidFill>
                <a:latin typeface="+mj-lt"/>
              </a:rPr>
              <a:t>COMMUNICATION TOOLS </a:t>
            </a:r>
          </a:p>
          <a:p>
            <a:r>
              <a:rPr lang="en-CA" sz="2800" b="1">
                <a:solidFill>
                  <a:srgbClr val="4DC0DF"/>
                </a:solidFill>
              </a:rPr>
              <a:t>PROMOTING YOUR INITIATIVES </a:t>
            </a: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3</a:t>
            </a:fld>
            <a:endParaRPr lang="fr-CA" sz="1200">
              <a:solidFill>
                <a:srgbClr val="2A2E84"/>
              </a:solidFill>
            </a:endParaRPr>
          </a:p>
        </p:txBody>
      </p:sp>
      <p:pic>
        <p:nvPicPr>
          <p:cNvPr id="21" name="Graphique 20" descr="Tasse de latte contour">
            <a:extLst>
              <a:ext uri="{FF2B5EF4-FFF2-40B4-BE49-F238E27FC236}">
                <a16:creationId xmlns:a16="http://schemas.microsoft.com/office/drawing/2014/main" id="{499EE145-3ACB-B1D4-82BC-6042C4F609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4150" y="2612061"/>
            <a:ext cx="792224" cy="801479"/>
          </a:xfrm>
          <a:prstGeom prst="rect">
            <a:avLst/>
          </a:prstGeom>
        </p:spPr>
      </p:pic>
      <p:grpSp>
        <p:nvGrpSpPr>
          <p:cNvPr id="10" name="Groupe 9">
            <a:extLst>
              <a:ext uri="{FF2B5EF4-FFF2-40B4-BE49-F238E27FC236}">
                <a16:creationId xmlns:a16="http://schemas.microsoft.com/office/drawing/2014/main" id="{CEC2C616-3DB3-669C-7E85-DB0FBE10C27A}"/>
              </a:ext>
            </a:extLst>
          </p:cNvPr>
          <p:cNvGrpSpPr/>
          <p:nvPr/>
        </p:nvGrpSpPr>
        <p:grpSpPr>
          <a:xfrm>
            <a:off x="482116" y="1939514"/>
            <a:ext cx="11233248" cy="3145670"/>
            <a:chOff x="543474" y="2476775"/>
            <a:chExt cx="11233248" cy="3145670"/>
          </a:xfrm>
        </p:grpSpPr>
        <p:grpSp>
          <p:nvGrpSpPr>
            <p:cNvPr id="31" name="Groupe 30">
              <a:extLst>
                <a:ext uri="{FF2B5EF4-FFF2-40B4-BE49-F238E27FC236}">
                  <a16:creationId xmlns:a16="http://schemas.microsoft.com/office/drawing/2014/main" id="{81FA4EEF-F3F1-77F2-407B-19314420D04A}"/>
                </a:ext>
              </a:extLst>
            </p:cNvPr>
            <p:cNvGrpSpPr/>
            <p:nvPr/>
          </p:nvGrpSpPr>
          <p:grpSpPr>
            <a:xfrm>
              <a:off x="6384032" y="2476775"/>
              <a:ext cx="5392690" cy="3145670"/>
              <a:chOff x="6319934" y="2498484"/>
              <a:chExt cx="5392690" cy="3145670"/>
            </a:xfrm>
          </p:grpSpPr>
          <p:grpSp>
            <p:nvGrpSpPr>
              <p:cNvPr id="23" name="Groupe 22">
                <a:extLst>
                  <a:ext uri="{FF2B5EF4-FFF2-40B4-BE49-F238E27FC236}">
                    <a16:creationId xmlns:a16="http://schemas.microsoft.com/office/drawing/2014/main" id="{6081A3D8-F7E8-1FDB-57A7-16B14C2F1479}"/>
                  </a:ext>
                </a:extLst>
              </p:cNvPr>
              <p:cNvGrpSpPr/>
              <p:nvPr/>
            </p:nvGrpSpPr>
            <p:grpSpPr>
              <a:xfrm>
                <a:off x="6319934" y="2498484"/>
                <a:ext cx="5392690" cy="3145670"/>
                <a:chOff x="5519936" y="1878824"/>
                <a:chExt cx="6192688" cy="2452728"/>
              </a:xfrm>
            </p:grpSpPr>
            <p:sp>
              <p:nvSpPr>
                <p:cNvPr id="24" name="Forme libre : forme 23">
                  <a:extLst>
                    <a:ext uri="{FF2B5EF4-FFF2-40B4-BE49-F238E27FC236}">
                      <a16:creationId xmlns:a16="http://schemas.microsoft.com/office/drawing/2014/main" id="{A1E50734-D4ED-0E92-F39C-9B3280861AAF}"/>
                    </a:ext>
                  </a:extLst>
                </p:cNvPr>
                <p:cNvSpPr/>
                <p:nvPr/>
              </p:nvSpPr>
              <p:spPr>
                <a:xfrm>
                  <a:off x="5519936" y="1878824"/>
                  <a:ext cx="6192688" cy="1106072"/>
                </a:xfrm>
                <a:custGeom>
                  <a:avLst/>
                  <a:gdLst>
                    <a:gd name="connsiteX0" fmla="*/ 0 w 6192688"/>
                    <a:gd name="connsiteY0" fmla="*/ 110607 h 1106071"/>
                    <a:gd name="connsiteX1" fmla="*/ 110607 w 6192688"/>
                    <a:gd name="connsiteY1" fmla="*/ 0 h 1106071"/>
                    <a:gd name="connsiteX2" fmla="*/ 6082081 w 6192688"/>
                    <a:gd name="connsiteY2" fmla="*/ 0 h 1106071"/>
                    <a:gd name="connsiteX3" fmla="*/ 6192688 w 6192688"/>
                    <a:gd name="connsiteY3" fmla="*/ 110607 h 1106071"/>
                    <a:gd name="connsiteX4" fmla="*/ 6192688 w 6192688"/>
                    <a:gd name="connsiteY4" fmla="*/ 995464 h 1106071"/>
                    <a:gd name="connsiteX5" fmla="*/ 6082081 w 6192688"/>
                    <a:gd name="connsiteY5" fmla="*/ 1106071 h 1106071"/>
                    <a:gd name="connsiteX6" fmla="*/ 110607 w 6192688"/>
                    <a:gd name="connsiteY6" fmla="*/ 1106071 h 1106071"/>
                    <a:gd name="connsiteX7" fmla="*/ 0 w 6192688"/>
                    <a:gd name="connsiteY7" fmla="*/ 995464 h 1106071"/>
                    <a:gd name="connsiteX8" fmla="*/ 0 w 6192688"/>
                    <a:gd name="connsiteY8" fmla="*/ 110607 h 110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2688" h="1106071">
                      <a:moveTo>
                        <a:pt x="0" y="110607"/>
                      </a:moveTo>
                      <a:cubicBezTo>
                        <a:pt x="0" y="49520"/>
                        <a:pt x="49520" y="0"/>
                        <a:pt x="110607" y="0"/>
                      </a:cubicBezTo>
                      <a:lnTo>
                        <a:pt x="6082081" y="0"/>
                      </a:lnTo>
                      <a:cubicBezTo>
                        <a:pt x="6143168" y="0"/>
                        <a:pt x="6192688" y="49520"/>
                        <a:pt x="6192688" y="110607"/>
                      </a:cubicBezTo>
                      <a:lnTo>
                        <a:pt x="6192688" y="995464"/>
                      </a:lnTo>
                      <a:cubicBezTo>
                        <a:pt x="6192688" y="1056551"/>
                        <a:pt x="6143168" y="1106071"/>
                        <a:pt x="6082081" y="1106071"/>
                      </a:cubicBezTo>
                      <a:lnTo>
                        <a:pt x="110607" y="1106071"/>
                      </a:lnTo>
                      <a:cubicBezTo>
                        <a:pt x="49520" y="1106071"/>
                        <a:pt x="0" y="1056551"/>
                        <a:pt x="0" y="995464"/>
                      </a:cubicBezTo>
                      <a:lnTo>
                        <a:pt x="0" y="11060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29154" tIns="80010" rIns="80011" bIns="80010" numCol="1" spcCol="1270" anchor="t" anchorCtr="0">
                  <a:noAutofit/>
                </a:bodyPr>
                <a:lstStyle/>
                <a:p>
                  <a:pPr marL="0" lvl="0" indent="0" algn="l" defTabSz="933450">
                    <a:lnSpc>
                      <a:spcPct val="90000"/>
                    </a:lnSpc>
                    <a:spcBef>
                      <a:spcPct val="0"/>
                    </a:spcBef>
                    <a:spcAft>
                      <a:spcPct val="35000"/>
                    </a:spcAft>
                    <a:buNone/>
                  </a:pPr>
                  <a:r>
                    <a:rPr lang="en-CA" sz="2200" b="1" kern="1200">
                      <a:solidFill>
                        <a:srgbClr val="2A2E84"/>
                      </a:solidFill>
                    </a:rPr>
                    <a:t>Promotional items</a:t>
                  </a:r>
                </a:p>
                <a:p>
                  <a:pPr marL="171450" lvl="1" indent="-171450" algn="l" defTabSz="711200">
                    <a:lnSpc>
                      <a:spcPct val="90000"/>
                    </a:lnSpc>
                    <a:spcBef>
                      <a:spcPct val="0"/>
                    </a:spcBef>
                    <a:spcAft>
                      <a:spcPct val="15000"/>
                    </a:spcAft>
                    <a:buChar char="•"/>
                  </a:pPr>
                  <a:r>
                    <a:rPr lang="en-CA">
                      <a:solidFill>
                        <a:srgbClr val="2A2E84"/>
                      </a:solidFill>
                    </a:rPr>
                    <a:t>Pens, bags, water bottles </a:t>
                  </a:r>
                </a:p>
                <a:p>
                  <a:pPr marL="171450" lvl="1" indent="-171450" algn="l" defTabSz="711200">
                    <a:lnSpc>
                      <a:spcPct val="90000"/>
                    </a:lnSpc>
                    <a:spcBef>
                      <a:spcPct val="0"/>
                    </a:spcBef>
                    <a:spcAft>
                      <a:spcPct val="15000"/>
                    </a:spcAft>
                    <a:buChar char="•"/>
                  </a:pPr>
                  <a:r>
                    <a:rPr lang="en-CA">
                      <a:solidFill>
                        <a:srgbClr val="2A2E84"/>
                      </a:solidFill>
                    </a:rPr>
                    <a:t>Sticky notes, sweaters</a:t>
                  </a:r>
                </a:p>
                <a:p>
                  <a:pPr marL="171450" lvl="1" indent="-171450" algn="l" defTabSz="711200">
                    <a:lnSpc>
                      <a:spcPct val="90000"/>
                    </a:lnSpc>
                    <a:spcBef>
                      <a:spcPct val="0"/>
                    </a:spcBef>
                    <a:spcAft>
                      <a:spcPct val="15000"/>
                    </a:spcAft>
                    <a:buChar char="•"/>
                  </a:pPr>
                  <a:r>
                    <a:rPr lang="en-CA">
                      <a:solidFill>
                        <a:srgbClr val="2A2E84"/>
                      </a:solidFill>
                    </a:rPr>
                    <a:t>Others</a:t>
                  </a:r>
                </a:p>
                <a:p>
                  <a:pPr marL="171450" lvl="1" indent="-171450" algn="l" defTabSz="711200">
                    <a:lnSpc>
                      <a:spcPct val="90000"/>
                    </a:lnSpc>
                    <a:spcBef>
                      <a:spcPct val="0"/>
                    </a:spcBef>
                    <a:spcAft>
                      <a:spcPct val="15000"/>
                    </a:spcAft>
                    <a:buChar char="•"/>
                  </a:pPr>
                  <a:endParaRPr lang="en-CA" sz="1600" kern="1200">
                    <a:solidFill>
                      <a:srgbClr val="2A2E84"/>
                    </a:solidFill>
                  </a:endParaRPr>
                </a:p>
                <a:p>
                  <a:pPr marL="171450" lvl="1" indent="-171450" algn="l" defTabSz="711200">
                    <a:lnSpc>
                      <a:spcPct val="90000"/>
                    </a:lnSpc>
                    <a:spcBef>
                      <a:spcPct val="0"/>
                    </a:spcBef>
                    <a:spcAft>
                      <a:spcPct val="15000"/>
                    </a:spcAft>
                    <a:buChar char="•"/>
                  </a:pPr>
                  <a:endParaRPr lang="en-CA" sz="1600" kern="1200">
                    <a:solidFill>
                      <a:srgbClr val="2A2E84"/>
                    </a:solidFill>
                  </a:endParaRPr>
                </a:p>
              </p:txBody>
            </p:sp>
            <p:sp>
              <p:nvSpPr>
                <p:cNvPr id="25" name="Rectangle : coins arrondis 24">
                  <a:extLst>
                    <a:ext uri="{FF2B5EF4-FFF2-40B4-BE49-F238E27FC236}">
                      <a16:creationId xmlns:a16="http://schemas.microsoft.com/office/drawing/2014/main" id="{14B3C428-DC54-4023-D51A-023C9EE0805F}"/>
                    </a:ext>
                  </a:extLst>
                </p:cNvPr>
                <p:cNvSpPr/>
                <p:nvPr/>
              </p:nvSpPr>
              <p:spPr>
                <a:xfrm>
                  <a:off x="5630543" y="1989431"/>
                  <a:ext cx="1238537" cy="884857"/>
                </a:xfrm>
                <a:prstGeom prst="roundRect">
                  <a:avLst>
                    <a:gd name="adj" fmla="val 1000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26" name="Forme libre : forme 25">
                  <a:extLst>
                    <a:ext uri="{FF2B5EF4-FFF2-40B4-BE49-F238E27FC236}">
                      <a16:creationId xmlns:a16="http://schemas.microsoft.com/office/drawing/2014/main" id="{4E07EFD5-4839-91D3-4D0A-DC03D34348AC}"/>
                    </a:ext>
                  </a:extLst>
                </p:cNvPr>
                <p:cNvSpPr/>
                <p:nvPr/>
              </p:nvSpPr>
              <p:spPr>
                <a:xfrm>
                  <a:off x="5519936" y="3095503"/>
                  <a:ext cx="6192688" cy="1236049"/>
                </a:xfrm>
                <a:custGeom>
                  <a:avLst/>
                  <a:gdLst>
                    <a:gd name="connsiteX0" fmla="*/ 0 w 6192688"/>
                    <a:gd name="connsiteY0" fmla="*/ 110607 h 1106071"/>
                    <a:gd name="connsiteX1" fmla="*/ 110607 w 6192688"/>
                    <a:gd name="connsiteY1" fmla="*/ 0 h 1106071"/>
                    <a:gd name="connsiteX2" fmla="*/ 6082081 w 6192688"/>
                    <a:gd name="connsiteY2" fmla="*/ 0 h 1106071"/>
                    <a:gd name="connsiteX3" fmla="*/ 6192688 w 6192688"/>
                    <a:gd name="connsiteY3" fmla="*/ 110607 h 1106071"/>
                    <a:gd name="connsiteX4" fmla="*/ 6192688 w 6192688"/>
                    <a:gd name="connsiteY4" fmla="*/ 995464 h 1106071"/>
                    <a:gd name="connsiteX5" fmla="*/ 6082081 w 6192688"/>
                    <a:gd name="connsiteY5" fmla="*/ 1106071 h 1106071"/>
                    <a:gd name="connsiteX6" fmla="*/ 110607 w 6192688"/>
                    <a:gd name="connsiteY6" fmla="*/ 1106071 h 1106071"/>
                    <a:gd name="connsiteX7" fmla="*/ 0 w 6192688"/>
                    <a:gd name="connsiteY7" fmla="*/ 995464 h 1106071"/>
                    <a:gd name="connsiteX8" fmla="*/ 0 w 6192688"/>
                    <a:gd name="connsiteY8" fmla="*/ 110607 h 110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2688" h="1106071">
                      <a:moveTo>
                        <a:pt x="0" y="110607"/>
                      </a:moveTo>
                      <a:cubicBezTo>
                        <a:pt x="0" y="49520"/>
                        <a:pt x="49520" y="0"/>
                        <a:pt x="110607" y="0"/>
                      </a:cubicBezTo>
                      <a:lnTo>
                        <a:pt x="6082081" y="0"/>
                      </a:lnTo>
                      <a:cubicBezTo>
                        <a:pt x="6143168" y="0"/>
                        <a:pt x="6192688" y="49520"/>
                        <a:pt x="6192688" y="110607"/>
                      </a:cubicBezTo>
                      <a:lnTo>
                        <a:pt x="6192688" y="995464"/>
                      </a:lnTo>
                      <a:cubicBezTo>
                        <a:pt x="6192688" y="1056551"/>
                        <a:pt x="6143168" y="1106071"/>
                        <a:pt x="6082081" y="1106071"/>
                      </a:cubicBezTo>
                      <a:lnTo>
                        <a:pt x="110607" y="1106071"/>
                      </a:lnTo>
                      <a:cubicBezTo>
                        <a:pt x="49520" y="1106071"/>
                        <a:pt x="0" y="1056551"/>
                        <a:pt x="0" y="995464"/>
                      </a:cubicBezTo>
                      <a:lnTo>
                        <a:pt x="0" y="11060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29154" tIns="80010" rIns="80011" bIns="80010" numCol="1" spcCol="1270" anchor="t" anchorCtr="0">
                  <a:noAutofit/>
                </a:bodyPr>
                <a:lstStyle/>
                <a:p>
                  <a:pPr marL="0" lvl="0" indent="0" algn="l" defTabSz="933450">
                    <a:lnSpc>
                      <a:spcPct val="90000"/>
                    </a:lnSpc>
                    <a:spcBef>
                      <a:spcPct val="0"/>
                    </a:spcBef>
                    <a:spcAft>
                      <a:spcPct val="35000"/>
                    </a:spcAft>
                    <a:buNone/>
                  </a:pPr>
                  <a:r>
                    <a:rPr lang="en-CA" sz="2200" b="1" kern="1200">
                      <a:solidFill>
                        <a:srgbClr val="2D2E83"/>
                      </a:solidFill>
                    </a:rPr>
                    <a:t>Public events</a:t>
                  </a:r>
                </a:p>
                <a:p>
                  <a:pPr marL="171450" lvl="1" indent="-171450" defTabSz="711200">
                    <a:lnSpc>
                      <a:spcPct val="90000"/>
                    </a:lnSpc>
                    <a:spcBef>
                      <a:spcPct val="0"/>
                    </a:spcBef>
                    <a:spcAft>
                      <a:spcPct val="15000"/>
                    </a:spcAft>
                    <a:buFontTx/>
                    <a:buChar char="•"/>
                  </a:pPr>
                  <a:r>
                    <a:rPr lang="en-CA">
                      <a:solidFill>
                        <a:srgbClr val="2D2E83"/>
                      </a:solidFill>
                    </a:rPr>
                    <a:t>Press conferences, speeches</a:t>
                  </a:r>
                </a:p>
                <a:p>
                  <a:pPr marL="171450" lvl="1" indent="-171450" defTabSz="711200">
                    <a:lnSpc>
                      <a:spcPct val="90000"/>
                    </a:lnSpc>
                    <a:spcBef>
                      <a:spcPct val="0"/>
                    </a:spcBef>
                    <a:spcAft>
                      <a:spcPct val="15000"/>
                    </a:spcAft>
                    <a:buFontTx/>
                    <a:buChar char="•"/>
                  </a:pPr>
                  <a:r>
                    <a:rPr lang="en-CA">
                      <a:solidFill>
                        <a:srgbClr val="2D2E83"/>
                      </a:solidFill>
                    </a:rPr>
                    <a:t>Events, networking activities  </a:t>
                  </a:r>
                </a:p>
                <a:p>
                  <a:pPr marL="171450" lvl="1" indent="-171450" defTabSz="711200">
                    <a:lnSpc>
                      <a:spcPct val="90000"/>
                    </a:lnSpc>
                    <a:spcBef>
                      <a:spcPct val="0"/>
                    </a:spcBef>
                    <a:spcAft>
                      <a:spcPct val="15000"/>
                    </a:spcAft>
                    <a:buFontTx/>
                    <a:buChar char="•"/>
                  </a:pPr>
                  <a:r>
                    <a:rPr lang="en-CA">
                      <a:solidFill>
                        <a:srgbClr val="2D2E83"/>
                      </a:solidFill>
                    </a:rPr>
                    <a:t>Others   </a:t>
                  </a:r>
                  <a:endParaRPr lang="en-CA" kern="1200">
                    <a:solidFill>
                      <a:srgbClr val="2D2E83"/>
                    </a:solidFill>
                  </a:endParaRPr>
                </a:p>
                <a:p>
                  <a:pPr marL="171450" lvl="1" indent="-171450" algn="l" defTabSz="711200">
                    <a:lnSpc>
                      <a:spcPct val="90000"/>
                    </a:lnSpc>
                    <a:spcBef>
                      <a:spcPct val="0"/>
                    </a:spcBef>
                    <a:spcAft>
                      <a:spcPct val="15000"/>
                    </a:spcAft>
                    <a:buChar char="•"/>
                  </a:pPr>
                  <a:endParaRPr lang="en-CA" sz="1600" kern="1200">
                    <a:solidFill>
                      <a:srgbClr val="2D2E83"/>
                    </a:solidFill>
                  </a:endParaRPr>
                </a:p>
              </p:txBody>
            </p:sp>
            <p:sp>
              <p:nvSpPr>
                <p:cNvPr id="27" name="Rectangle : coins arrondis 26">
                  <a:extLst>
                    <a:ext uri="{FF2B5EF4-FFF2-40B4-BE49-F238E27FC236}">
                      <a16:creationId xmlns:a16="http://schemas.microsoft.com/office/drawing/2014/main" id="{850ECDB9-93E0-2EBC-613B-69F1A49BABCE}"/>
                    </a:ext>
                  </a:extLst>
                </p:cNvPr>
                <p:cNvSpPr/>
                <p:nvPr/>
              </p:nvSpPr>
              <p:spPr>
                <a:xfrm>
                  <a:off x="5630543" y="3206110"/>
                  <a:ext cx="1238537" cy="884857"/>
                </a:xfrm>
                <a:prstGeom prst="roundRect">
                  <a:avLst>
                    <a:gd name="adj" fmla="val 1000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grpSp>
          <p:pic>
            <p:nvPicPr>
              <p:cNvPr id="28" name="Graphique 27" descr="Tasse de latte contour">
                <a:extLst>
                  <a:ext uri="{FF2B5EF4-FFF2-40B4-BE49-F238E27FC236}">
                    <a16:creationId xmlns:a16="http://schemas.microsoft.com/office/drawing/2014/main" id="{3897FA0F-6043-1666-6086-E72A41882C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408" y="2807023"/>
                <a:ext cx="792224" cy="801479"/>
              </a:xfrm>
              <a:prstGeom prst="rect">
                <a:avLst/>
              </a:prstGeom>
            </p:spPr>
          </p:pic>
          <p:pic>
            <p:nvPicPr>
              <p:cNvPr id="29" name="Graphique 28" descr="Mégaphone1 contour">
                <a:extLst>
                  <a:ext uri="{FF2B5EF4-FFF2-40B4-BE49-F238E27FC236}">
                    <a16:creationId xmlns:a16="http://schemas.microsoft.com/office/drawing/2014/main" id="{13FDEBDD-8EA7-750E-FE98-0BE87973BDA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320" y="4245266"/>
                <a:ext cx="914400" cy="914400"/>
              </a:xfrm>
              <a:prstGeom prst="rect">
                <a:avLst/>
              </a:prstGeom>
            </p:spPr>
          </p:pic>
        </p:grpSp>
        <p:grpSp>
          <p:nvGrpSpPr>
            <p:cNvPr id="32" name="Groupe 31">
              <a:extLst>
                <a:ext uri="{FF2B5EF4-FFF2-40B4-BE49-F238E27FC236}">
                  <a16:creationId xmlns:a16="http://schemas.microsoft.com/office/drawing/2014/main" id="{34E74C92-D7FC-FC19-7C98-0F3F0E5C0B64}"/>
                </a:ext>
              </a:extLst>
            </p:cNvPr>
            <p:cNvGrpSpPr/>
            <p:nvPr/>
          </p:nvGrpSpPr>
          <p:grpSpPr>
            <a:xfrm>
              <a:off x="543474" y="2476775"/>
              <a:ext cx="5392690" cy="3145670"/>
              <a:chOff x="479376" y="2498484"/>
              <a:chExt cx="5392690" cy="3145670"/>
            </a:xfrm>
          </p:grpSpPr>
          <p:grpSp>
            <p:nvGrpSpPr>
              <p:cNvPr id="2" name="Groupe 1">
                <a:extLst>
                  <a:ext uri="{FF2B5EF4-FFF2-40B4-BE49-F238E27FC236}">
                    <a16:creationId xmlns:a16="http://schemas.microsoft.com/office/drawing/2014/main" id="{96129396-9540-F954-BB27-D920CAB0820F}"/>
                  </a:ext>
                </a:extLst>
              </p:cNvPr>
              <p:cNvGrpSpPr/>
              <p:nvPr/>
            </p:nvGrpSpPr>
            <p:grpSpPr>
              <a:xfrm>
                <a:off x="479376" y="2498484"/>
                <a:ext cx="5392690" cy="3145670"/>
                <a:chOff x="5519936" y="1878824"/>
                <a:chExt cx="6192688" cy="2452728"/>
              </a:xfrm>
            </p:grpSpPr>
            <p:sp>
              <p:nvSpPr>
                <p:cNvPr id="3" name="Forme libre : forme 2">
                  <a:extLst>
                    <a:ext uri="{FF2B5EF4-FFF2-40B4-BE49-F238E27FC236}">
                      <a16:creationId xmlns:a16="http://schemas.microsoft.com/office/drawing/2014/main" id="{78DF1346-6BBD-9704-AD92-0E8D16B2F05E}"/>
                    </a:ext>
                  </a:extLst>
                </p:cNvPr>
                <p:cNvSpPr/>
                <p:nvPr/>
              </p:nvSpPr>
              <p:spPr>
                <a:xfrm>
                  <a:off x="5519936" y="1878824"/>
                  <a:ext cx="6192688" cy="1106072"/>
                </a:xfrm>
                <a:custGeom>
                  <a:avLst/>
                  <a:gdLst>
                    <a:gd name="connsiteX0" fmla="*/ 0 w 6192688"/>
                    <a:gd name="connsiteY0" fmla="*/ 110607 h 1106071"/>
                    <a:gd name="connsiteX1" fmla="*/ 110607 w 6192688"/>
                    <a:gd name="connsiteY1" fmla="*/ 0 h 1106071"/>
                    <a:gd name="connsiteX2" fmla="*/ 6082081 w 6192688"/>
                    <a:gd name="connsiteY2" fmla="*/ 0 h 1106071"/>
                    <a:gd name="connsiteX3" fmla="*/ 6192688 w 6192688"/>
                    <a:gd name="connsiteY3" fmla="*/ 110607 h 1106071"/>
                    <a:gd name="connsiteX4" fmla="*/ 6192688 w 6192688"/>
                    <a:gd name="connsiteY4" fmla="*/ 995464 h 1106071"/>
                    <a:gd name="connsiteX5" fmla="*/ 6082081 w 6192688"/>
                    <a:gd name="connsiteY5" fmla="*/ 1106071 h 1106071"/>
                    <a:gd name="connsiteX6" fmla="*/ 110607 w 6192688"/>
                    <a:gd name="connsiteY6" fmla="*/ 1106071 h 1106071"/>
                    <a:gd name="connsiteX7" fmla="*/ 0 w 6192688"/>
                    <a:gd name="connsiteY7" fmla="*/ 995464 h 1106071"/>
                    <a:gd name="connsiteX8" fmla="*/ 0 w 6192688"/>
                    <a:gd name="connsiteY8" fmla="*/ 110607 h 110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2688" h="1106071">
                      <a:moveTo>
                        <a:pt x="0" y="110607"/>
                      </a:moveTo>
                      <a:cubicBezTo>
                        <a:pt x="0" y="49520"/>
                        <a:pt x="49520" y="0"/>
                        <a:pt x="110607" y="0"/>
                      </a:cubicBezTo>
                      <a:lnTo>
                        <a:pt x="6082081" y="0"/>
                      </a:lnTo>
                      <a:cubicBezTo>
                        <a:pt x="6143168" y="0"/>
                        <a:pt x="6192688" y="49520"/>
                        <a:pt x="6192688" y="110607"/>
                      </a:cubicBezTo>
                      <a:lnTo>
                        <a:pt x="6192688" y="995464"/>
                      </a:lnTo>
                      <a:cubicBezTo>
                        <a:pt x="6192688" y="1056551"/>
                        <a:pt x="6143168" y="1106071"/>
                        <a:pt x="6082081" y="1106071"/>
                      </a:cubicBezTo>
                      <a:lnTo>
                        <a:pt x="110607" y="1106071"/>
                      </a:lnTo>
                      <a:cubicBezTo>
                        <a:pt x="49520" y="1106071"/>
                        <a:pt x="0" y="1056551"/>
                        <a:pt x="0" y="995464"/>
                      </a:cubicBezTo>
                      <a:lnTo>
                        <a:pt x="0" y="11060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29154" tIns="80010" rIns="80011" bIns="80010" numCol="1" spcCol="1270" anchor="t" anchorCtr="0">
                  <a:noAutofit/>
                </a:bodyPr>
                <a:lstStyle/>
                <a:p>
                  <a:pPr marL="0" lvl="0" indent="0" algn="l" defTabSz="933450">
                    <a:lnSpc>
                      <a:spcPct val="90000"/>
                    </a:lnSpc>
                    <a:spcBef>
                      <a:spcPct val="0"/>
                    </a:spcBef>
                    <a:spcAft>
                      <a:spcPct val="35000"/>
                    </a:spcAft>
                    <a:buNone/>
                  </a:pPr>
                  <a:r>
                    <a:rPr lang="en-CA" sz="2200" b="1" kern="1200">
                      <a:solidFill>
                        <a:srgbClr val="2D2E83"/>
                      </a:solidFill>
                    </a:rPr>
                    <a:t>Print materials</a:t>
                  </a:r>
                </a:p>
                <a:p>
                  <a:pPr marL="171450" lvl="1" indent="-171450" algn="l" defTabSz="711200">
                    <a:lnSpc>
                      <a:spcPct val="90000"/>
                    </a:lnSpc>
                    <a:spcBef>
                      <a:spcPct val="0"/>
                    </a:spcBef>
                    <a:spcAft>
                      <a:spcPct val="15000"/>
                    </a:spcAft>
                    <a:buChar char="•"/>
                  </a:pPr>
                  <a:r>
                    <a:rPr lang="en-CA">
                      <a:solidFill>
                        <a:srgbClr val="2D2E83"/>
                      </a:solidFill>
                    </a:rPr>
                    <a:t>Flyers, posters, research reports</a:t>
                  </a:r>
                  <a:endParaRPr lang="en-CA" kern="1200">
                    <a:solidFill>
                      <a:srgbClr val="2D2E83"/>
                    </a:solidFill>
                  </a:endParaRPr>
                </a:p>
                <a:p>
                  <a:pPr marL="171450" lvl="1" indent="-171450" algn="l" defTabSz="711200">
                    <a:lnSpc>
                      <a:spcPct val="90000"/>
                    </a:lnSpc>
                    <a:spcBef>
                      <a:spcPct val="0"/>
                    </a:spcBef>
                    <a:spcAft>
                      <a:spcPct val="15000"/>
                    </a:spcAft>
                    <a:buChar char="•"/>
                  </a:pPr>
                  <a:r>
                    <a:rPr lang="en-CA">
                      <a:solidFill>
                        <a:srgbClr val="2D2E83"/>
                      </a:solidFill>
                    </a:rPr>
                    <a:t>Press releases, newspaper articles</a:t>
                  </a:r>
                </a:p>
                <a:p>
                  <a:pPr marL="171450" lvl="1" indent="-171450" algn="l" defTabSz="711200">
                    <a:lnSpc>
                      <a:spcPct val="90000"/>
                    </a:lnSpc>
                    <a:spcBef>
                      <a:spcPct val="0"/>
                    </a:spcBef>
                    <a:spcAft>
                      <a:spcPct val="15000"/>
                    </a:spcAft>
                    <a:buChar char="•"/>
                  </a:pPr>
                  <a:r>
                    <a:rPr lang="en-CA">
                      <a:solidFill>
                        <a:srgbClr val="2D2E83"/>
                      </a:solidFill>
                    </a:rPr>
                    <a:t>Others</a:t>
                  </a:r>
                </a:p>
                <a:p>
                  <a:pPr marL="171450" lvl="1" indent="-171450" algn="l" defTabSz="711200">
                    <a:lnSpc>
                      <a:spcPct val="90000"/>
                    </a:lnSpc>
                    <a:spcBef>
                      <a:spcPct val="0"/>
                    </a:spcBef>
                    <a:spcAft>
                      <a:spcPct val="15000"/>
                    </a:spcAft>
                    <a:buChar char="•"/>
                  </a:pPr>
                  <a:endParaRPr lang="en-CA" sz="1600" kern="1200">
                    <a:solidFill>
                      <a:srgbClr val="2D2E83"/>
                    </a:solidFill>
                  </a:endParaRPr>
                </a:p>
                <a:p>
                  <a:pPr marL="171450" lvl="1" indent="-171450" algn="l" defTabSz="711200">
                    <a:lnSpc>
                      <a:spcPct val="90000"/>
                    </a:lnSpc>
                    <a:spcBef>
                      <a:spcPct val="0"/>
                    </a:spcBef>
                    <a:spcAft>
                      <a:spcPct val="15000"/>
                    </a:spcAft>
                    <a:buChar char="•"/>
                  </a:pPr>
                  <a:endParaRPr lang="en-CA" sz="1600" kern="1200">
                    <a:solidFill>
                      <a:srgbClr val="2D2E83"/>
                    </a:solidFill>
                  </a:endParaRPr>
                </a:p>
              </p:txBody>
            </p:sp>
            <p:sp>
              <p:nvSpPr>
                <p:cNvPr id="4" name="Rectangle : coins arrondis 3">
                  <a:extLst>
                    <a:ext uri="{FF2B5EF4-FFF2-40B4-BE49-F238E27FC236}">
                      <a16:creationId xmlns:a16="http://schemas.microsoft.com/office/drawing/2014/main" id="{3D354CF1-0189-B485-8FE7-B7B4C0EF6660}"/>
                    </a:ext>
                  </a:extLst>
                </p:cNvPr>
                <p:cNvSpPr/>
                <p:nvPr/>
              </p:nvSpPr>
              <p:spPr>
                <a:xfrm>
                  <a:off x="5630543" y="1989431"/>
                  <a:ext cx="1238537" cy="884857"/>
                </a:xfrm>
                <a:prstGeom prst="roundRect">
                  <a:avLst>
                    <a:gd name="adj" fmla="val 1000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6" name="Forme libre : forme 5">
                  <a:extLst>
                    <a:ext uri="{FF2B5EF4-FFF2-40B4-BE49-F238E27FC236}">
                      <a16:creationId xmlns:a16="http://schemas.microsoft.com/office/drawing/2014/main" id="{4FDB8E1A-0F35-0D1C-598A-DD920E78FB42}"/>
                    </a:ext>
                  </a:extLst>
                </p:cNvPr>
                <p:cNvSpPr/>
                <p:nvPr/>
              </p:nvSpPr>
              <p:spPr>
                <a:xfrm>
                  <a:off x="5519936" y="3095503"/>
                  <a:ext cx="6192688" cy="1236049"/>
                </a:xfrm>
                <a:custGeom>
                  <a:avLst/>
                  <a:gdLst>
                    <a:gd name="connsiteX0" fmla="*/ 0 w 6192688"/>
                    <a:gd name="connsiteY0" fmla="*/ 110607 h 1106071"/>
                    <a:gd name="connsiteX1" fmla="*/ 110607 w 6192688"/>
                    <a:gd name="connsiteY1" fmla="*/ 0 h 1106071"/>
                    <a:gd name="connsiteX2" fmla="*/ 6082081 w 6192688"/>
                    <a:gd name="connsiteY2" fmla="*/ 0 h 1106071"/>
                    <a:gd name="connsiteX3" fmla="*/ 6192688 w 6192688"/>
                    <a:gd name="connsiteY3" fmla="*/ 110607 h 1106071"/>
                    <a:gd name="connsiteX4" fmla="*/ 6192688 w 6192688"/>
                    <a:gd name="connsiteY4" fmla="*/ 995464 h 1106071"/>
                    <a:gd name="connsiteX5" fmla="*/ 6082081 w 6192688"/>
                    <a:gd name="connsiteY5" fmla="*/ 1106071 h 1106071"/>
                    <a:gd name="connsiteX6" fmla="*/ 110607 w 6192688"/>
                    <a:gd name="connsiteY6" fmla="*/ 1106071 h 1106071"/>
                    <a:gd name="connsiteX7" fmla="*/ 0 w 6192688"/>
                    <a:gd name="connsiteY7" fmla="*/ 995464 h 1106071"/>
                    <a:gd name="connsiteX8" fmla="*/ 0 w 6192688"/>
                    <a:gd name="connsiteY8" fmla="*/ 110607 h 110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2688" h="1106071">
                      <a:moveTo>
                        <a:pt x="0" y="110607"/>
                      </a:moveTo>
                      <a:cubicBezTo>
                        <a:pt x="0" y="49520"/>
                        <a:pt x="49520" y="0"/>
                        <a:pt x="110607" y="0"/>
                      </a:cubicBezTo>
                      <a:lnTo>
                        <a:pt x="6082081" y="0"/>
                      </a:lnTo>
                      <a:cubicBezTo>
                        <a:pt x="6143168" y="0"/>
                        <a:pt x="6192688" y="49520"/>
                        <a:pt x="6192688" y="110607"/>
                      </a:cubicBezTo>
                      <a:lnTo>
                        <a:pt x="6192688" y="995464"/>
                      </a:lnTo>
                      <a:cubicBezTo>
                        <a:pt x="6192688" y="1056551"/>
                        <a:pt x="6143168" y="1106071"/>
                        <a:pt x="6082081" y="1106071"/>
                      </a:cubicBezTo>
                      <a:lnTo>
                        <a:pt x="110607" y="1106071"/>
                      </a:lnTo>
                      <a:cubicBezTo>
                        <a:pt x="49520" y="1106071"/>
                        <a:pt x="0" y="1056551"/>
                        <a:pt x="0" y="995464"/>
                      </a:cubicBezTo>
                      <a:lnTo>
                        <a:pt x="0" y="11060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29154" tIns="80010" rIns="80011" bIns="80010" numCol="1" spcCol="1270" anchor="t" anchorCtr="0">
                  <a:noAutofit/>
                </a:bodyPr>
                <a:lstStyle/>
                <a:p>
                  <a:pPr marL="0" lvl="0" indent="0" algn="l" defTabSz="933450">
                    <a:lnSpc>
                      <a:spcPct val="90000"/>
                    </a:lnSpc>
                    <a:spcBef>
                      <a:spcPct val="0"/>
                    </a:spcBef>
                    <a:spcAft>
                      <a:spcPct val="35000"/>
                    </a:spcAft>
                    <a:buNone/>
                  </a:pPr>
                  <a:r>
                    <a:rPr lang="en-CA" sz="2200" b="1" kern="1200">
                      <a:solidFill>
                        <a:srgbClr val="2A2E84"/>
                      </a:solidFill>
                    </a:rPr>
                    <a:t>Digital tools </a:t>
                  </a:r>
                  <a:r>
                    <a:rPr lang="en-CA" sz="2000" b="1" kern="1200">
                      <a:solidFill>
                        <a:srgbClr val="2A2E84"/>
                      </a:solidFill>
                    </a:rPr>
                    <a:t> </a:t>
                  </a:r>
                </a:p>
                <a:p>
                  <a:pPr marL="171450" lvl="1" indent="-171450" defTabSz="711200">
                    <a:lnSpc>
                      <a:spcPct val="90000"/>
                    </a:lnSpc>
                    <a:spcBef>
                      <a:spcPct val="0"/>
                    </a:spcBef>
                    <a:spcAft>
                      <a:spcPct val="15000"/>
                    </a:spcAft>
                    <a:buFontTx/>
                    <a:buChar char="•"/>
                  </a:pPr>
                  <a:r>
                    <a:rPr lang="en-CA">
                      <a:solidFill>
                        <a:srgbClr val="2A2E84"/>
                      </a:solidFill>
                    </a:rPr>
                    <a:t>Social media, websites, videos, podcasts</a:t>
                  </a:r>
                </a:p>
                <a:p>
                  <a:pPr marL="171450" lvl="1" indent="-171450" defTabSz="711200">
                    <a:lnSpc>
                      <a:spcPct val="90000"/>
                    </a:lnSpc>
                    <a:spcBef>
                      <a:spcPct val="0"/>
                    </a:spcBef>
                    <a:spcAft>
                      <a:spcPct val="15000"/>
                    </a:spcAft>
                    <a:buFontTx/>
                    <a:buChar char="•"/>
                  </a:pPr>
                  <a:r>
                    <a:rPr lang="en-CA">
                      <a:solidFill>
                        <a:srgbClr val="2A2E84"/>
                      </a:solidFill>
                    </a:rPr>
                    <a:t>Interviews (radio, television)</a:t>
                  </a:r>
                </a:p>
                <a:p>
                  <a:pPr marL="171450" lvl="1" indent="-171450" defTabSz="711200">
                    <a:lnSpc>
                      <a:spcPct val="90000"/>
                    </a:lnSpc>
                    <a:spcBef>
                      <a:spcPct val="0"/>
                    </a:spcBef>
                    <a:spcAft>
                      <a:spcPct val="15000"/>
                    </a:spcAft>
                    <a:buFontTx/>
                    <a:buChar char="•"/>
                  </a:pPr>
                  <a:r>
                    <a:rPr lang="en-CA">
                      <a:solidFill>
                        <a:srgbClr val="2A2E84"/>
                      </a:solidFill>
                    </a:rPr>
                    <a:t>Others</a:t>
                  </a:r>
                  <a:endParaRPr lang="en-CA" kern="1200">
                    <a:solidFill>
                      <a:srgbClr val="2A2E84"/>
                    </a:solidFill>
                  </a:endParaRPr>
                </a:p>
                <a:p>
                  <a:pPr marL="171450" lvl="1" indent="-171450" algn="l" defTabSz="711200">
                    <a:lnSpc>
                      <a:spcPct val="90000"/>
                    </a:lnSpc>
                    <a:spcBef>
                      <a:spcPct val="0"/>
                    </a:spcBef>
                    <a:spcAft>
                      <a:spcPct val="15000"/>
                    </a:spcAft>
                    <a:buChar char="•"/>
                  </a:pPr>
                  <a:endParaRPr lang="en-CA" sz="1600" kern="1200">
                    <a:solidFill>
                      <a:srgbClr val="2A2E84"/>
                    </a:solidFill>
                  </a:endParaRPr>
                </a:p>
              </p:txBody>
            </p:sp>
            <p:sp>
              <p:nvSpPr>
                <p:cNvPr id="9" name="Rectangle : coins arrondis 8">
                  <a:extLst>
                    <a:ext uri="{FF2B5EF4-FFF2-40B4-BE49-F238E27FC236}">
                      <a16:creationId xmlns:a16="http://schemas.microsoft.com/office/drawing/2014/main" id="{48649F98-8999-26DE-BC1D-63324C9D90F7}"/>
                    </a:ext>
                  </a:extLst>
                </p:cNvPr>
                <p:cNvSpPr/>
                <p:nvPr/>
              </p:nvSpPr>
              <p:spPr>
                <a:xfrm>
                  <a:off x="5630543" y="3206110"/>
                  <a:ext cx="1238537" cy="884857"/>
                </a:xfrm>
                <a:prstGeom prst="roundRect">
                  <a:avLst>
                    <a:gd name="adj" fmla="val 1000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grpSp>
          <p:pic>
            <p:nvPicPr>
              <p:cNvPr id="15" name="Graphique 14" descr="Journal avec un remplissage uni">
                <a:extLst>
                  <a:ext uri="{FF2B5EF4-FFF2-40B4-BE49-F238E27FC236}">
                    <a16:creationId xmlns:a16="http://schemas.microsoft.com/office/drawing/2014/main" id="{39ED9DBA-9CF5-6570-DD21-D458F62DA1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089" y="4376685"/>
                <a:ext cx="829746" cy="782981"/>
              </a:xfrm>
              <a:prstGeom prst="rect">
                <a:avLst/>
              </a:prstGeom>
            </p:spPr>
          </p:pic>
          <p:pic>
            <p:nvPicPr>
              <p:cNvPr id="14" name="Graphique 13" descr="Internet contour">
                <a:extLst>
                  <a:ext uri="{FF2B5EF4-FFF2-40B4-BE49-F238E27FC236}">
                    <a16:creationId xmlns:a16="http://schemas.microsoft.com/office/drawing/2014/main" id="{C81BBF5C-EFBA-9CF6-73ED-1F3319E4F0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8699" y="2750563"/>
                <a:ext cx="914400" cy="914400"/>
              </a:xfrm>
              <a:prstGeom prst="rect">
                <a:avLst/>
              </a:prstGeom>
            </p:spPr>
          </p:pic>
        </p:grpSp>
      </p:grpSp>
    </p:spTree>
    <p:extLst>
      <p:ext uri="{BB962C8B-B14F-4D97-AF65-F5344CB8AC3E}">
        <p14:creationId xmlns:p14="http://schemas.microsoft.com/office/powerpoint/2010/main" val="22740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79376" y="488867"/>
            <a:ext cx="8856984" cy="1077218"/>
          </a:xfrm>
          <a:prstGeom prst="rect">
            <a:avLst/>
          </a:prstGeom>
          <a:noFill/>
        </p:spPr>
        <p:txBody>
          <a:bodyPr wrap="square" rtlCol="0">
            <a:spAutoFit/>
          </a:bodyPr>
          <a:lstStyle/>
          <a:p>
            <a:r>
              <a:rPr lang="fr-CA" sz="3600" b="1">
                <a:solidFill>
                  <a:srgbClr val="2D2E83"/>
                </a:solidFill>
                <a:latin typeface="+mj-lt"/>
              </a:rPr>
              <a:t>UNDERSTANDING YOUR OBLIGATIONS</a:t>
            </a:r>
          </a:p>
          <a:p>
            <a:r>
              <a:rPr lang="fr-CA" sz="2800" b="1">
                <a:solidFill>
                  <a:srgbClr val="4DC0DF"/>
                </a:solidFill>
              </a:rPr>
              <a:t>REPORTING ON VISIBILITY</a:t>
            </a: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4</a:t>
            </a:fld>
            <a:endParaRPr lang="fr-CA" sz="1200">
              <a:solidFill>
                <a:srgbClr val="2A2E84"/>
              </a:solidFill>
            </a:endParaRPr>
          </a:p>
        </p:txBody>
      </p:sp>
      <p:pic>
        <p:nvPicPr>
          <p:cNvPr id="3" name="Image 2">
            <a:extLst>
              <a:ext uri="{FF2B5EF4-FFF2-40B4-BE49-F238E27FC236}">
                <a16:creationId xmlns:a16="http://schemas.microsoft.com/office/drawing/2014/main" id="{D7E550A6-CB2A-CDEF-9DC6-FD3EE67529AD}"/>
              </a:ext>
            </a:extLst>
          </p:cNvPr>
          <p:cNvPicPr>
            <a:picLocks noChangeAspect="1"/>
          </p:cNvPicPr>
          <p:nvPr/>
        </p:nvPicPr>
        <p:blipFill rotWithShape="1">
          <a:blip r:embed="rId4"/>
          <a:srcRect t="1855" b="4458"/>
          <a:stretch/>
        </p:blipFill>
        <p:spPr>
          <a:xfrm>
            <a:off x="7218910" y="1199816"/>
            <a:ext cx="4493714" cy="4458367"/>
          </a:xfrm>
          <a:prstGeom prst="rect">
            <a:avLst/>
          </a:prstGeom>
        </p:spPr>
      </p:pic>
      <p:grpSp>
        <p:nvGrpSpPr>
          <p:cNvPr id="4" name="Groupe 3">
            <a:extLst>
              <a:ext uri="{FF2B5EF4-FFF2-40B4-BE49-F238E27FC236}">
                <a16:creationId xmlns:a16="http://schemas.microsoft.com/office/drawing/2014/main" id="{95D6424A-A75D-4EC9-82AC-F4D80EF738B0}"/>
              </a:ext>
            </a:extLst>
          </p:cNvPr>
          <p:cNvGrpSpPr/>
          <p:nvPr/>
        </p:nvGrpSpPr>
        <p:grpSpPr>
          <a:xfrm>
            <a:off x="479376" y="2042473"/>
            <a:ext cx="6739534" cy="2708434"/>
            <a:chOff x="479376" y="2812866"/>
            <a:chExt cx="6351170" cy="2708434"/>
          </a:xfrm>
        </p:grpSpPr>
        <p:sp>
          <p:nvSpPr>
            <p:cNvPr id="8" name="ZoneTexte 7"/>
            <p:cNvSpPr txBox="1"/>
            <p:nvPr/>
          </p:nvSpPr>
          <p:spPr>
            <a:xfrm>
              <a:off x="479376" y="3212976"/>
              <a:ext cx="6351170" cy="2308324"/>
            </a:xfrm>
            <a:prstGeom prst="rect">
              <a:avLst/>
            </a:prstGeom>
          </p:spPr>
          <p:txBody>
            <a:bodyPr wrap="square" rtlCol="0">
              <a:spAutoFit/>
            </a:bodyPr>
            <a:lstStyle/>
            <a:p>
              <a:r>
                <a:rPr lang="fr-FR" sz="2400" b="1">
                  <a:solidFill>
                    <a:srgbClr val="2A2E84"/>
                  </a:solidFill>
                </a:rPr>
                <a:t>6.2.11. </a:t>
              </a:r>
              <a:r>
                <a:rPr lang="en-US" sz="2400" b="1">
                  <a:solidFill>
                    <a:srgbClr val="2A2E84"/>
                  </a:solidFill>
                </a:rPr>
                <a:t>Give the </a:t>
              </a:r>
              <a:r>
                <a:rPr lang="en-US" sz="2400" b="1" err="1">
                  <a:solidFill>
                    <a:srgbClr val="2A2E84"/>
                  </a:solidFill>
                </a:rPr>
                <a:t>Ministère</a:t>
              </a:r>
              <a:r>
                <a:rPr lang="en-US" sz="2400" b="1">
                  <a:solidFill>
                    <a:srgbClr val="2A2E84"/>
                  </a:solidFill>
                </a:rPr>
                <a:t> adequate visibility in relation to its financial participation. The </a:t>
              </a:r>
              <a:r>
                <a:rPr lang="en-US" sz="2400" b="1" err="1">
                  <a:solidFill>
                    <a:srgbClr val="2A2E84"/>
                  </a:solidFill>
                </a:rPr>
                <a:t>Ministère</a:t>
              </a:r>
              <a:r>
                <a:rPr lang="en-US" sz="2400" b="1">
                  <a:solidFill>
                    <a:srgbClr val="2A2E84"/>
                  </a:solidFill>
                </a:rPr>
                <a:t> reserves the right to require visibility elements to promote its financial participation. These visibility elements are listed in Annex 4. </a:t>
              </a:r>
              <a:r>
                <a:rPr lang="en-US" sz="2400" b="1" i="1">
                  <a:solidFill>
                    <a:srgbClr val="2A2E84"/>
                  </a:solidFill>
                </a:rPr>
                <a:t>(courtesy translation)</a:t>
              </a:r>
              <a:endParaRPr lang="fr-CA" sz="2400" b="1" i="1">
                <a:solidFill>
                  <a:srgbClr val="2A2E84"/>
                </a:solidFill>
              </a:endParaRPr>
            </a:p>
          </p:txBody>
        </p:sp>
        <p:sp>
          <p:nvSpPr>
            <p:cNvPr id="6" name="ZoneTexte 5">
              <a:extLst>
                <a:ext uri="{FF2B5EF4-FFF2-40B4-BE49-F238E27FC236}">
                  <a16:creationId xmlns:a16="http://schemas.microsoft.com/office/drawing/2014/main" id="{E0C9E46E-EC6C-9B75-D3B9-C80810A22585}"/>
                </a:ext>
              </a:extLst>
            </p:cNvPr>
            <p:cNvSpPr txBox="1"/>
            <p:nvPr/>
          </p:nvSpPr>
          <p:spPr>
            <a:xfrm>
              <a:off x="479376" y="2812866"/>
              <a:ext cx="6351170" cy="430887"/>
            </a:xfrm>
            <a:prstGeom prst="rect">
              <a:avLst/>
            </a:prstGeom>
          </p:spPr>
          <p:txBody>
            <a:bodyPr wrap="square" rtlCol="0">
              <a:spAutoFit/>
            </a:bodyPr>
            <a:lstStyle/>
            <a:p>
              <a:pPr lvl="0"/>
              <a:r>
                <a:rPr lang="en-CA" sz="2200" b="1">
                  <a:solidFill>
                    <a:srgbClr val="2A2E84"/>
                  </a:solidFill>
                  <a:latin typeface="Calibri" panose="020F0502020204030204" pitchFamily="34" charset="0"/>
                  <a:cs typeface="Calibri" panose="020F0502020204030204" pitchFamily="34" charset="0"/>
                </a:rPr>
                <a:t>FINANCIAL SUPPORT AGREEMENT </a:t>
              </a:r>
            </a:p>
          </p:txBody>
        </p:sp>
      </p:grpSp>
      <p:sp>
        <p:nvSpPr>
          <p:cNvPr id="2" name="ZoneTexte 1">
            <a:extLst>
              <a:ext uri="{FF2B5EF4-FFF2-40B4-BE49-F238E27FC236}">
                <a16:creationId xmlns:a16="http://schemas.microsoft.com/office/drawing/2014/main" id="{7C11B277-3498-60C8-DAA3-79A3D6A827D3}"/>
              </a:ext>
            </a:extLst>
          </p:cNvPr>
          <p:cNvSpPr txBox="1"/>
          <p:nvPr/>
        </p:nvSpPr>
        <p:spPr>
          <a:xfrm>
            <a:off x="479376" y="5227296"/>
            <a:ext cx="6876655" cy="430887"/>
          </a:xfrm>
          <a:prstGeom prst="rect">
            <a:avLst/>
          </a:prstGeom>
        </p:spPr>
        <p:txBody>
          <a:bodyPr wrap="square" rtlCol="0">
            <a:spAutoFit/>
          </a:bodyPr>
          <a:lstStyle/>
          <a:p>
            <a:pPr lvl="0"/>
            <a:r>
              <a:rPr lang="en-CA" sz="2200" b="1">
                <a:solidFill>
                  <a:srgbClr val="4DC0DF"/>
                </a:solidFill>
                <a:latin typeface="Calibri" panose="020F0502020204030204" pitchFamily="34" charset="0"/>
                <a:cs typeface="Calibri" panose="020F0502020204030204" pitchFamily="34" charset="0"/>
              </a:rPr>
              <a:t>ANNEX 4 is required for the 2</a:t>
            </a:r>
            <a:r>
              <a:rPr lang="en-CA" sz="2200" b="1" baseline="30000">
                <a:solidFill>
                  <a:srgbClr val="4DC0DF"/>
                </a:solidFill>
                <a:latin typeface="Calibri" panose="020F0502020204030204" pitchFamily="34" charset="0"/>
                <a:cs typeface="Calibri" panose="020F0502020204030204" pitchFamily="34" charset="0"/>
              </a:rPr>
              <a:t>nd</a:t>
            </a:r>
            <a:r>
              <a:rPr lang="en-CA" sz="2200" b="1">
                <a:solidFill>
                  <a:srgbClr val="4DC0DF"/>
                </a:solidFill>
                <a:latin typeface="Calibri" panose="020F0502020204030204" pitchFamily="34" charset="0"/>
                <a:cs typeface="Calibri" panose="020F0502020204030204" pitchFamily="34" charset="0"/>
              </a:rPr>
              <a:t>, 4</a:t>
            </a:r>
            <a:r>
              <a:rPr lang="en-CA" sz="2200" b="1" baseline="30000">
                <a:solidFill>
                  <a:srgbClr val="4DC0DF"/>
                </a:solidFill>
                <a:latin typeface="Calibri" panose="020F0502020204030204" pitchFamily="34" charset="0"/>
                <a:cs typeface="Calibri" panose="020F0502020204030204" pitchFamily="34" charset="0"/>
              </a:rPr>
              <a:t>th</a:t>
            </a:r>
            <a:r>
              <a:rPr lang="en-CA" sz="2200" b="1">
                <a:solidFill>
                  <a:srgbClr val="4DC0DF"/>
                </a:solidFill>
                <a:latin typeface="Calibri" panose="020F0502020204030204" pitchFamily="34" charset="0"/>
                <a:cs typeface="Calibri" panose="020F0502020204030204" pitchFamily="34" charset="0"/>
              </a:rPr>
              <a:t>, and 6</a:t>
            </a:r>
            <a:r>
              <a:rPr lang="en-CA" sz="2200" b="1" baseline="30000">
                <a:solidFill>
                  <a:srgbClr val="4DC0DF"/>
                </a:solidFill>
                <a:latin typeface="Calibri" panose="020F0502020204030204" pitchFamily="34" charset="0"/>
                <a:cs typeface="Calibri" panose="020F0502020204030204" pitchFamily="34" charset="0"/>
              </a:rPr>
              <a:t>th</a:t>
            </a:r>
            <a:r>
              <a:rPr lang="en-CA" sz="2200" b="1">
                <a:solidFill>
                  <a:srgbClr val="4DC0DF"/>
                </a:solidFill>
                <a:latin typeface="Calibri" panose="020F0502020204030204" pitchFamily="34" charset="0"/>
                <a:cs typeface="Calibri" panose="020F0502020204030204" pitchFamily="34" charset="0"/>
              </a:rPr>
              <a:t> instalments</a:t>
            </a:r>
          </a:p>
        </p:txBody>
      </p:sp>
    </p:spTree>
    <p:extLst>
      <p:ext uri="{BB962C8B-B14F-4D97-AF65-F5344CB8AC3E}">
        <p14:creationId xmlns:p14="http://schemas.microsoft.com/office/powerpoint/2010/main" val="38074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3F9DE2-9952-5964-6443-B244CF96E65B}"/>
              </a:ext>
            </a:extLst>
          </p:cNvPr>
          <p:cNvSpPr txBox="1"/>
          <p:nvPr/>
        </p:nvSpPr>
        <p:spPr>
          <a:xfrm>
            <a:off x="479376" y="488867"/>
            <a:ext cx="8856984" cy="1077218"/>
          </a:xfrm>
          <a:prstGeom prst="rect">
            <a:avLst/>
          </a:prstGeom>
          <a:noFill/>
        </p:spPr>
        <p:txBody>
          <a:bodyPr wrap="square" rtlCol="0">
            <a:spAutoFit/>
          </a:bodyPr>
          <a:lstStyle/>
          <a:p>
            <a:r>
              <a:rPr lang="fr-CA" sz="3600" b="1">
                <a:solidFill>
                  <a:srgbClr val="2D2E83"/>
                </a:solidFill>
                <a:latin typeface="+mj-lt"/>
              </a:rPr>
              <a:t>UNDERSTANDING YOUR OBLIGATIONS</a:t>
            </a:r>
          </a:p>
          <a:p>
            <a:r>
              <a:rPr lang="fr-CA" sz="2800" b="1">
                <a:solidFill>
                  <a:srgbClr val="4DC0DF"/>
                </a:solidFill>
              </a:rPr>
              <a:t>REPORTING ON VISIBILITY</a:t>
            </a:r>
          </a:p>
        </p:txBody>
      </p:sp>
      <p:sp>
        <p:nvSpPr>
          <p:cNvPr id="3" name="ZoneTexte 2">
            <a:extLst>
              <a:ext uri="{FF2B5EF4-FFF2-40B4-BE49-F238E27FC236}">
                <a16:creationId xmlns:a16="http://schemas.microsoft.com/office/drawing/2014/main" id="{522E5DE7-7A38-E197-BE68-2565CFF5F11E}"/>
              </a:ext>
            </a:extLst>
          </p:cNvPr>
          <p:cNvSpPr txBox="1"/>
          <p:nvPr/>
        </p:nvSpPr>
        <p:spPr>
          <a:xfrm>
            <a:off x="483368" y="2173415"/>
            <a:ext cx="10729192" cy="2923877"/>
          </a:xfrm>
          <a:prstGeom prst="rect">
            <a:avLst/>
          </a:prstGeom>
        </p:spPr>
        <p:txBody>
          <a:bodyPr wrap="square" rtlCol="0">
            <a:spAutoFit/>
          </a:bodyPr>
          <a:lstStyle/>
          <a:p>
            <a:r>
              <a:rPr lang="en-CA" sz="2400" b="1">
                <a:solidFill>
                  <a:srgbClr val="2A2E84"/>
                </a:solidFill>
              </a:rPr>
              <a:t>All of the following provisions regarding the visibility of the SRQEA at events or activities are mandatory depending on the context outlined in the project.*</a:t>
            </a:r>
            <a:br>
              <a:rPr lang="en-CA" sz="2400" b="1">
                <a:solidFill>
                  <a:srgbClr val="2A2E84"/>
                </a:solidFill>
              </a:rPr>
            </a:br>
            <a:endParaRPr lang="en-CA" sz="2400" b="1">
              <a:solidFill>
                <a:srgbClr val="2A2E84"/>
              </a:solidFill>
            </a:endParaRPr>
          </a:p>
          <a:p>
            <a:pPr marL="800100" lvl="1" indent="-342900">
              <a:buFont typeface="Arial" panose="020B0604020202020204" pitchFamily="34" charset="0"/>
              <a:buChar char="•"/>
            </a:pPr>
            <a:r>
              <a:rPr lang="en-CA" sz="2200">
                <a:solidFill>
                  <a:srgbClr val="2A2E84"/>
                </a:solidFill>
              </a:rPr>
              <a:t>Honour the </a:t>
            </a:r>
            <a:r>
              <a:rPr lang="en-CA" sz="2200" b="1">
                <a:solidFill>
                  <a:srgbClr val="2A2E84"/>
                </a:solidFill>
              </a:rPr>
              <a:t>principle of fairness </a:t>
            </a:r>
            <a:r>
              <a:rPr lang="en-CA" sz="2200">
                <a:solidFill>
                  <a:srgbClr val="2A2E84"/>
                </a:solidFill>
              </a:rPr>
              <a:t>in visibility </a:t>
            </a:r>
          </a:p>
          <a:p>
            <a:pPr marL="800100" lvl="1" indent="-342900">
              <a:buFont typeface="Arial" panose="020B0604020202020204" pitchFamily="34" charset="0"/>
              <a:buChar char="•"/>
            </a:pPr>
            <a:r>
              <a:rPr lang="en-CA" sz="2200" b="1">
                <a:solidFill>
                  <a:srgbClr val="2A2E84"/>
                </a:solidFill>
              </a:rPr>
              <a:t>Obtain the approval </a:t>
            </a:r>
            <a:r>
              <a:rPr lang="en-CA" sz="2200">
                <a:solidFill>
                  <a:srgbClr val="2A2E84"/>
                </a:solidFill>
              </a:rPr>
              <a:t>of the Direction des communications</a:t>
            </a:r>
          </a:p>
          <a:p>
            <a:pPr marL="800100" lvl="1" indent="-342900">
              <a:buFont typeface="Arial" panose="020B0604020202020204" pitchFamily="34" charset="0"/>
              <a:buChar char="•"/>
            </a:pPr>
            <a:r>
              <a:rPr lang="en-CA" sz="2200">
                <a:solidFill>
                  <a:srgbClr val="2A2E84"/>
                </a:solidFill>
              </a:rPr>
              <a:t>Provide </a:t>
            </a:r>
            <a:r>
              <a:rPr lang="en-CA" sz="2200" b="1">
                <a:solidFill>
                  <a:srgbClr val="2A2E84"/>
                </a:solidFill>
              </a:rPr>
              <a:t>technical specifications </a:t>
            </a:r>
            <a:r>
              <a:rPr lang="en-CA" sz="2200">
                <a:solidFill>
                  <a:srgbClr val="2A2E84"/>
                </a:solidFill>
              </a:rPr>
              <a:t>for communication tools </a:t>
            </a:r>
          </a:p>
          <a:p>
            <a:pPr marL="800100" lvl="1" indent="-342900">
              <a:buFont typeface="Arial" panose="020B0604020202020204" pitchFamily="34" charset="0"/>
              <a:buChar char="•"/>
            </a:pPr>
            <a:r>
              <a:rPr lang="en-CA" sz="2200">
                <a:solidFill>
                  <a:srgbClr val="2A2E84"/>
                </a:solidFill>
              </a:rPr>
              <a:t>Respect the prerogative of the Minister  </a:t>
            </a:r>
          </a:p>
          <a:p>
            <a:pPr marL="342900" indent="-342900">
              <a:buFont typeface="Arial" panose="020B0604020202020204" pitchFamily="34" charset="0"/>
              <a:buChar char="•"/>
            </a:pPr>
            <a:endParaRPr lang="en-CA" sz="2400" b="1">
              <a:solidFill>
                <a:srgbClr val="2A2E84"/>
              </a:solidFill>
            </a:endParaRPr>
          </a:p>
        </p:txBody>
      </p:sp>
      <p:sp>
        <p:nvSpPr>
          <p:cNvPr id="4" name="ZoneTexte 3">
            <a:extLst>
              <a:ext uri="{FF2B5EF4-FFF2-40B4-BE49-F238E27FC236}">
                <a16:creationId xmlns:a16="http://schemas.microsoft.com/office/drawing/2014/main" id="{92AA8AD7-A17C-6E00-302D-CD65FAB28495}"/>
              </a:ext>
            </a:extLst>
          </p:cNvPr>
          <p:cNvSpPr txBox="1"/>
          <p:nvPr/>
        </p:nvSpPr>
        <p:spPr>
          <a:xfrm>
            <a:off x="479376" y="1773305"/>
            <a:ext cx="6351170" cy="461665"/>
          </a:xfrm>
          <a:prstGeom prst="rect">
            <a:avLst/>
          </a:prstGeom>
        </p:spPr>
        <p:txBody>
          <a:bodyPr wrap="square" rtlCol="0">
            <a:spAutoFit/>
          </a:bodyPr>
          <a:lstStyle/>
          <a:p>
            <a:pPr lvl="0"/>
            <a:r>
              <a:rPr lang="en-CA" sz="2400" b="1">
                <a:solidFill>
                  <a:srgbClr val="2A2E84"/>
                </a:solidFill>
                <a:latin typeface="Calibri" panose="020F0502020204030204" pitchFamily="34" charset="0"/>
                <a:cs typeface="Calibri" panose="020F0502020204030204" pitchFamily="34" charset="0"/>
              </a:rPr>
              <a:t>ANNEX 4 </a:t>
            </a:r>
          </a:p>
        </p:txBody>
      </p:sp>
    </p:spTree>
    <p:extLst>
      <p:ext uri="{BB962C8B-B14F-4D97-AF65-F5344CB8AC3E}">
        <p14:creationId xmlns:p14="http://schemas.microsoft.com/office/powerpoint/2010/main" val="10669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79376" y="488867"/>
            <a:ext cx="10197620" cy="1015663"/>
          </a:xfrm>
          <a:prstGeom prst="rect">
            <a:avLst/>
          </a:prstGeom>
          <a:noFill/>
        </p:spPr>
        <p:txBody>
          <a:bodyPr wrap="square" rtlCol="0">
            <a:spAutoFit/>
          </a:bodyPr>
          <a:lstStyle/>
          <a:p>
            <a:r>
              <a:rPr lang="en-CA" sz="3600" b="1">
                <a:solidFill>
                  <a:srgbClr val="2D2E83"/>
                </a:solidFill>
              </a:rPr>
              <a:t>DONOR RECOGNITION</a:t>
            </a:r>
          </a:p>
          <a:p>
            <a:r>
              <a:rPr lang="en-CA" sz="2400" b="1">
                <a:solidFill>
                  <a:srgbClr val="4DC0DF"/>
                </a:solidFill>
              </a:rPr>
              <a:t>VISIBILITY GUIDELINES FOR THE QUÉBEC GOVERNMENT</a:t>
            </a:r>
          </a:p>
        </p:txBody>
      </p:sp>
      <p:sp>
        <p:nvSpPr>
          <p:cNvPr id="12" name="ZoneTexte 11"/>
          <p:cNvSpPr txBox="1"/>
          <p:nvPr/>
        </p:nvSpPr>
        <p:spPr>
          <a:xfrm>
            <a:off x="479376" y="1675405"/>
            <a:ext cx="10989708" cy="2431435"/>
          </a:xfrm>
          <a:prstGeom prst="rect">
            <a:avLst/>
          </a:prstGeom>
        </p:spPr>
        <p:txBody>
          <a:bodyPr wrap="square" rtlCol="0">
            <a:spAutoFit/>
          </a:bodyPr>
          <a:lstStyle/>
          <a:p>
            <a:pPr marL="571500" indent="-571500" algn="just">
              <a:spcAft>
                <a:spcPts val="600"/>
              </a:spcAft>
              <a:buClr>
                <a:srgbClr val="2D2E83"/>
              </a:buClr>
              <a:buFont typeface="Arial" panose="020B0604020202020204" pitchFamily="34" charset="0"/>
              <a:buChar char="•"/>
            </a:pPr>
            <a:r>
              <a:rPr lang="en-CA" sz="2200">
                <a:solidFill>
                  <a:srgbClr val="2A2E84"/>
                </a:solidFill>
              </a:rPr>
              <a:t>The SRQEA wordmark should ideally be used with an acknowledgement statement.* </a:t>
            </a:r>
          </a:p>
          <a:p>
            <a:pPr marL="571500" indent="-571500" algn="just">
              <a:spcAft>
                <a:spcPts val="600"/>
              </a:spcAft>
              <a:buClr>
                <a:srgbClr val="2D2E83"/>
              </a:buClr>
              <a:buFont typeface="Arial" panose="020B0604020202020204" pitchFamily="34" charset="0"/>
              <a:buChar char="•"/>
            </a:pPr>
            <a:r>
              <a:rPr lang="en-CA" sz="2200">
                <a:solidFill>
                  <a:srgbClr val="2A2E84"/>
                </a:solidFill>
              </a:rPr>
              <a:t>Administrative units must be </a:t>
            </a:r>
            <a:r>
              <a:rPr lang="en-CA" sz="2200" b="1">
                <a:solidFill>
                  <a:srgbClr val="2A2E84"/>
                </a:solidFill>
              </a:rPr>
              <a:t>written in French</a:t>
            </a:r>
            <a:r>
              <a:rPr lang="en-CA" sz="2200">
                <a:solidFill>
                  <a:srgbClr val="2A2E84"/>
                </a:solidFill>
              </a:rPr>
              <a:t>.</a:t>
            </a:r>
          </a:p>
          <a:p>
            <a:pPr marL="1028700" lvl="1" indent="-571500" algn="just">
              <a:spcAft>
                <a:spcPts val="600"/>
              </a:spcAft>
              <a:buClr>
                <a:srgbClr val="2D2E83"/>
              </a:buClr>
              <a:buFont typeface="Arial" panose="020B0604020202020204" pitchFamily="34" charset="0"/>
              <a:buChar char="•"/>
            </a:pPr>
            <a:r>
              <a:rPr lang="en-CA" sz="2200" i="1">
                <a:solidFill>
                  <a:srgbClr val="2A2E84"/>
                </a:solidFill>
              </a:rPr>
              <a:t>The Secretariat for relations with English-speaking Quebecers </a:t>
            </a:r>
            <a:r>
              <a:rPr lang="en-CA" sz="2200">
                <a:solidFill>
                  <a:srgbClr val="2A2E84"/>
                </a:solidFill>
              </a:rPr>
              <a:t>does not exist.</a:t>
            </a:r>
            <a:endParaRPr lang="en-CA" sz="2200" i="1">
              <a:solidFill>
                <a:srgbClr val="2A2E84"/>
              </a:solidFill>
            </a:endParaRPr>
          </a:p>
          <a:p>
            <a:pPr marL="571500" indent="-571500" algn="just">
              <a:spcAft>
                <a:spcPts val="600"/>
              </a:spcAft>
              <a:buClr>
                <a:srgbClr val="2D2E83"/>
              </a:buClr>
              <a:buFont typeface="Arial" panose="020B0604020202020204" pitchFamily="34" charset="0"/>
              <a:buChar char="•"/>
            </a:pPr>
            <a:r>
              <a:rPr lang="en-CA" sz="2200">
                <a:solidFill>
                  <a:srgbClr val="2A2E84"/>
                </a:solidFill>
              </a:rPr>
              <a:t>When spelled in full, the SRQEA should ideally appear on a single line.</a:t>
            </a:r>
          </a:p>
          <a:p>
            <a:pPr marL="571500" indent="-571500">
              <a:spcAft>
                <a:spcPts val="600"/>
              </a:spcAft>
              <a:buClr>
                <a:srgbClr val="2D2E83"/>
              </a:buClr>
              <a:buFont typeface="Arial" panose="020B0604020202020204" pitchFamily="34" charset="0"/>
              <a:buChar char="•"/>
            </a:pPr>
            <a:r>
              <a:rPr lang="en-CA" sz="2200">
                <a:solidFill>
                  <a:srgbClr val="2A2E84"/>
                </a:solidFill>
              </a:rPr>
              <a:t>Joint funding or communication from </a:t>
            </a:r>
            <a:r>
              <a:rPr lang="en-CA" sz="2200" b="1">
                <a:solidFill>
                  <a:srgbClr val="2A2E84"/>
                </a:solidFill>
              </a:rPr>
              <a:t>more than one administrative unit </a:t>
            </a:r>
            <a:r>
              <a:rPr lang="en-CA" sz="2200">
                <a:solidFill>
                  <a:srgbClr val="2A2E84"/>
                </a:solidFill>
              </a:rPr>
              <a:t>requires the Québec-</a:t>
            </a:r>
            <a:r>
              <a:rPr lang="en-CA" sz="2200" err="1">
                <a:solidFill>
                  <a:srgbClr val="2A2E84"/>
                </a:solidFill>
              </a:rPr>
              <a:t>drapeau</a:t>
            </a:r>
            <a:r>
              <a:rPr lang="en-CA" sz="2200">
                <a:solidFill>
                  <a:srgbClr val="2A2E84"/>
                </a:solidFill>
              </a:rPr>
              <a:t> wordmark.</a:t>
            </a:r>
            <a:endParaRPr lang="en-CA" sz="2200" b="1">
              <a:solidFill>
                <a:srgbClr val="2A2E84"/>
              </a:solidFill>
            </a:endParaRP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6</a:t>
            </a:fld>
            <a:endParaRPr lang="fr-CA" sz="1200">
              <a:solidFill>
                <a:srgbClr val="2A2E84"/>
              </a:solidFill>
            </a:endParaRPr>
          </a:p>
        </p:txBody>
      </p:sp>
      <p:grpSp>
        <p:nvGrpSpPr>
          <p:cNvPr id="8" name="Groupe 7">
            <a:extLst>
              <a:ext uri="{FF2B5EF4-FFF2-40B4-BE49-F238E27FC236}">
                <a16:creationId xmlns:a16="http://schemas.microsoft.com/office/drawing/2014/main" id="{F0B73207-744B-999A-5C78-642E5918B29F}"/>
              </a:ext>
            </a:extLst>
          </p:cNvPr>
          <p:cNvGrpSpPr/>
          <p:nvPr/>
        </p:nvGrpSpPr>
        <p:grpSpPr>
          <a:xfrm>
            <a:off x="958192" y="3939161"/>
            <a:ext cx="10032076" cy="1941661"/>
            <a:chOff x="695400" y="3918847"/>
            <a:chExt cx="10658620" cy="2107835"/>
          </a:xfrm>
        </p:grpSpPr>
        <p:sp>
          <p:nvSpPr>
            <p:cNvPr id="6" name="ZoneTexte 5">
              <a:extLst>
                <a:ext uri="{FF2B5EF4-FFF2-40B4-BE49-F238E27FC236}">
                  <a16:creationId xmlns:a16="http://schemas.microsoft.com/office/drawing/2014/main" id="{CF61F682-11CB-4FC3-F5A8-8C4A5A2D2D07}"/>
                </a:ext>
              </a:extLst>
            </p:cNvPr>
            <p:cNvSpPr txBox="1"/>
            <p:nvPr/>
          </p:nvSpPr>
          <p:spPr>
            <a:xfrm>
              <a:off x="4595808" y="4055390"/>
              <a:ext cx="6758212" cy="1971292"/>
            </a:xfrm>
            <a:prstGeom prst="rect">
              <a:avLst/>
            </a:prstGeom>
            <a:noFill/>
          </p:spPr>
          <p:txBody>
            <a:bodyPr wrap="square" rtlCol="0">
              <a:spAutoFit/>
            </a:bodyPr>
            <a:lstStyle/>
            <a:p>
              <a:pPr lvl="1" algn="just"/>
              <a:r>
                <a:rPr lang="en-CA" sz="1600" i="1">
                  <a:solidFill>
                    <a:srgbClr val="2D2E83"/>
                  </a:solidFill>
                </a:rPr>
                <a:t>‘’This initiative (or project or event) is supported (or supported in part) by the Secrétariat aux relations avec les Québécois </a:t>
              </a:r>
              <a:r>
                <a:rPr lang="en-CA" sz="1600" i="1" err="1">
                  <a:solidFill>
                    <a:srgbClr val="2D2E83"/>
                  </a:solidFill>
                </a:rPr>
                <a:t>d’expression</a:t>
              </a:r>
              <a:r>
                <a:rPr lang="en-CA" sz="1600" i="1">
                  <a:solidFill>
                    <a:srgbClr val="2D2E83"/>
                  </a:solidFill>
                </a:rPr>
                <a:t> anglaise.” </a:t>
              </a:r>
            </a:p>
            <a:p>
              <a:pPr lvl="1" algn="just"/>
              <a:endParaRPr lang="en-CA" sz="1600">
                <a:solidFill>
                  <a:srgbClr val="2D2E83"/>
                </a:solidFill>
              </a:endParaRPr>
            </a:p>
            <a:p>
              <a:pPr lvl="1" algn="just"/>
              <a:r>
                <a:rPr lang="fr-CA" sz="1600" i="1">
                  <a:solidFill>
                    <a:srgbClr val="2D2E83"/>
                  </a:solidFill>
                </a:rPr>
                <a:t>Cette initiative (ou projet ou événement) est soutenue (ou soutenue en partie) par le Secrétariat aux relations avec les Québécois d’expression anglaise. </a:t>
              </a:r>
              <a:endParaRPr lang="en-CA" sz="1600">
                <a:solidFill>
                  <a:srgbClr val="2D2E83"/>
                </a:solidFill>
              </a:endParaRPr>
            </a:p>
          </p:txBody>
        </p:sp>
        <p:grpSp>
          <p:nvGrpSpPr>
            <p:cNvPr id="10" name="Groupe 9">
              <a:extLst>
                <a:ext uri="{FF2B5EF4-FFF2-40B4-BE49-F238E27FC236}">
                  <a16:creationId xmlns:a16="http://schemas.microsoft.com/office/drawing/2014/main" id="{CA0EDAE6-D72F-390A-9680-DC2484131D6E}"/>
                </a:ext>
              </a:extLst>
            </p:cNvPr>
            <p:cNvGrpSpPr/>
            <p:nvPr/>
          </p:nvGrpSpPr>
          <p:grpSpPr>
            <a:xfrm>
              <a:off x="695400" y="3918847"/>
              <a:ext cx="3007360" cy="1596523"/>
              <a:chOff x="204610" y="4077072"/>
              <a:chExt cx="3007360" cy="1596523"/>
            </a:xfrm>
          </p:grpSpPr>
          <p:sp>
            <p:nvSpPr>
              <p:cNvPr id="3" name="Rectangle 9">
                <a:extLst>
                  <a:ext uri="{FF2B5EF4-FFF2-40B4-BE49-F238E27FC236}">
                    <a16:creationId xmlns:a16="http://schemas.microsoft.com/office/drawing/2014/main" id="{DC730A1D-8159-4273-2929-EB2E684AE3A3}"/>
                  </a:ext>
                </a:extLst>
              </p:cNvPr>
              <p:cNvSpPr>
                <a:spLocks noChangeArrowheads="1"/>
              </p:cNvSpPr>
              <p:nvPr/>
            </p:nvSpPr>
            <p:spPr bwMode="auto">
              <a:xfrm>
                <a:off x="592166" y="4077072"/>
                <a:ext cx="2232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With the financial support of:</a:t>
                </a:r>
                <a:endParaRPr kumimoji="0" lang="en-CA" altLang="en-US" sz="1200" b="0" i="0" u="none" strike="noStrike" cap="none" normalizeH="0" baseline="0">
                  <a:ln>
                    <a:noFill/>
                  </a:ln>
                  <a:solidFill>
                    <a:schemeClr val="tx1"/>
                  </a:solidFill>
                  <a:effectLst/>
                </a:endParaRPr>
              </a:p>
            </p:txBody>
          </p:sp>
          <p:pic>
            <p:nvPicPr>
              <p:cNvPr id="9" name="Image 8" descr="C:\Users\lshortt\AppData\Local\Temp\7zO4DED7E0A\SRQEA_diapo_couleur.png">
                <a:extLst>
                  <a:ext uri="{FF2B5EF4-FFF2-40B4-BE49-F238E27FC236}">
                    <a16:creationId xmlns:a16="http://schemas.microsoft.com/office/drawing/2014/main" id="{9BE001F6-306B-1123-E809-8A76A35BB04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4610" y="4428042"/>
                <a:ext cx="3007360" cy="1245553"/>
              </a:xfrm>
              <a:prstGeom prst="rect">
                <a:avLst/>
              </a:prstGeom>
            </p:spPr>
          </p:pic>
        </p:grpSp>
        <p:sp>
          <p:nvSpPr>
            <p:cNvPr id="4" name="ZoneTexte 3">
              <a:extLst>
                <a:ext uri="{FF2B5EF4-FFF2-40B4-BE49-F238E27FC236}">
                  <a16:creationId xmlns:a16="http://schemas.microsoft.com/office/drawing/2014/main" id="{0C3F3216-D45B-DB1F-633B-CCAEABA760AA}"/>
                </a:ext>
              </a:extLst>
            </p:cNvPr>
            <p:cNvSpPr txBox="1"/>
            <p:nvPr/>
          </p:nvSpPr>
          <p:spPr>
            <a:xfrm>
              <a:off x="3935760" y="4486276"/>
              <a:ext cx="831580" cy="461665"/>
            </a:xfrm>
            <a:prstGeom prst="rect">
              <a:avLst/>
            </a:prstGeom>
            <a:noFill/>
          </p:spPr>
          <p:txBody>
            <a:bodyPr wrap="square" rtlCol="0">
              <a:spAutoFit/>
            </a:bodyPr>
            <a:lstStyle/>
            <a:p>
              <a:pPr algn="ctr"/>
              <a:r>
                <a:rPr lang="fr-CA" sz="2400" b="1">
                  <a:solidFill>
                    <a:srgbClr val="2D2E83"/>
                  </a:solidFill>
                </a:rPr>
                <a:t>ou</a:t>
              </a:r>
              <a:endParaRPr lang="fr-CA" b="1">
                <a:solidFill>
                  <a:srgbClr val="2D2E83"/>
                </a:solidFill>
              </a:endParaRPr>
            </a:p>
          </p:txBody>
        </p:sp>
      </p:grpSp>
    </p:spTree>
    <p:extLst>
      <p:ext uri="{BB962C8B-B14F-4D97-AF65-F5344CB8AC3E}">
        <p14:creationId xmlns:p14="http://schemas.microsoft.com/office/powerpoint/2010/main" val="8166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479376" y="1897811"/>
            <a:ext cx="10989708" cy="907941"/>
          </a:xfrm>
          <a:prstGeom prst="rect">
            <a:avLst/>
          </a:prstGeom>
        </p:spPr>
        <p:txBody>
          <a:bodyPr wrap="square" rtlCol="0">
            <a:spAutoFit/>
          </a:bodyPr>
          <a:lstStyle/>
          <a:p>
            <a:pPr marL="571500" indent="-571500" algn="just">
              <a:spcAft>
                <a:spcPts val="600"/>
              </a:spcAft>
              <a:buClr>
                <a:srgbClr val="4DC0DF"/>
              </a:buClr>
              <a:buFont typeface="Arial" panose="020B0604020202020204" pitchFamily="34" charset="0"/>
              <a:buChar char="•"/>
            </a:pPr>
            <a:endParaRPr lang="en-CA" sz="2400" b="1">
              <a:solidFill>
                <a:srgbClr val="2A2E84"/>
              </a:solidFill>
            </a:endParaRPr>
          </a:p>
          <a:p>
            <a:pPr marL="571500" indent="-571500" algn="just">
              <a:spcAft>
                <a:spcPts val="600"/>
              </a:spcAft>
              <a:buClr>
                <a:srgbClr val="4DC0DF"/>
              </a:buClr>
              <a:buFont typeface="Arial" panose="020B0604020202020204" pitchFamily="34" charset="0"/>
              <a:buChar char="•"/>
            </a:pPr>
            <a:endParaRPr lang="fr-CA" sz="2400">
              <a:solidFill>
                <a:srgbClr val="2A2E84"/>
              </a:solidFill>
            </a:endParaRP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7</a:t>
            </a:fld>
            <a:endParaRPr lang="fr-CA" sz="1200">
              <a:solidFill>
                <a:srgbClr val="2A2E84"/>
              </a:solidFill>
            </a:endParaRPr>
          </a:p>
        </p:txBody>
      </p:sp>
      <p:sp>
        <p:nvSpPr>
          <p:cNvPr id="2" name="ZoneTexte 1">
            <a:extLst>
              <a:ext uri="{FF2B5EF4-FFF2-40B4-BE49-F238E27FC236}">
                <a16:creationId xmlns:a16="http://schemas.microsoft.com/office/drawing/2014/main" id="{533B858B-E855-5BBC-E662-5BBC0C19FFFA}"/>
              </a:ext>
            </a:extLst>
          </p:cNvPr>
          <p:cNvSpPr txBox="1"/>
          <p:nvPr/>
        </p:nvSpPr>
        <p:spPr>
          <a:xfrm>
            <a:off x="487724" y="1619957"/>
            <a:ext cx="10989708" cy="2846933"/>
          </a:xfrm>
          <a:prstGeom prst="rect">
            <a:avLst/>
          </a:prstGeom>
        </p:spPr>
        <p:txBody>
          <a:bodyPr wrap="square" rtlCol="0">
            <a:spAutoFit/>
          </a:bodyPr>
          <a:lstStyle/>
          <a:p>
            <a:pPr marL="571500" indent="-571500" algn="just">
              <a:spcAft>
                <a:spcPts val="600"/>
              </a:spcAft>
              <a:buClr>
                <a:srgbClr val="2D2E83"/>
              </a:buClr>
              <a:buFont typeface="Arial" panose="020B0604020202020204" pitchFamily="34" charset="0"/>
              <a:buChar char="•"/>
            </a:pPr>
            <a:r>
              <a:rPr lang="en-CA" sz="2200" b="1">
                <a:solidFill>
                  <a:srgbClr val="2A2E84"/>
                </a:solidFill>
              </a:rPr>
              <a:t>No alterations</a:t>
            </a:r>
            <a:r>
              <a:rPr lang="en-CA" sz="2200">
                <a:solidFill>
                  <a:srgbClr val="2A2E84"/>
                </a:solidFill>
              </a:rPr>
              <a:t> to the wordmark: use only the files provided by the </a:t>
            </a:r>
            <a:r>
              <a:rPr lang="en-CA" sz="2200" err="1">
                <a:solidFill>
                  <a:srgbClr val="2A2E84"/>
                </a:solidFill>
              </a:rPr>
              <a:t>Secrétariat</a:t>
            </a:r>
            <a:r>
              <a:rPr lang="en-CA" sz="2200">
                <a:solidFill>
                  <a:srgbClr val="2A2E84"/>
                </a:solidFill>
              </a:rPr>
              <a:t>.</a:t>
            </a:r>
          </a:p>
          <a:p>
            <a:pPr marL="571500" indent="-571500" algn="just">
              <a:spcAft>
                <a:spcPts val="600"/>
              </a:spcAft>
              <a:buClr>
                <a:srgbClr val="2D2E83"/>
              </a:buClr>
              <a:buFont typeface="Arial" panose="020B0604020202020204" pitchFamily="34" charset="0"/>
              <a:buChar char="•"/>
            </a:pPr>
            <a:r>
              <a:rPr lang="en-CA" sz="2200">
                <a:solidFill>
                  <a:srgbClr val="2A2E84"/>
                </a:solidFill>
              </a:rPr>
              <a:t>Respect the </a:t>
            </a:r>
            <a:r>
              <a:rPr lang="en-CA" sz="2200" b="1">
                <a:solidFill>
                  <a:srgbClr val="2A2E84"/>
                </a:solidFill>
              </a:rPr>
              <a:t>protection zone </a:t>
            </a:r>
            <a:r>
              <a:rPr lang="en-CA" sz="2200">
                <a:solidFill>
                  <a:srgbClr val="2A2E84"/>
                </a:solidFill>
              </a:rPr>
              <a:t>and minimal size requirements.</a:t>
            </a:r>
          </a:p>
          <a:p>
            <a:pPr marL="1028700" lvl="1" indent="-571500" algn="just">
              <a:spcAft>
                <a:spcPts val="600"/>
              </a:spcAft>
              <a:buClr>
                <a:srgbClr val="2D2E83"/>
              </a:buClr>
              <a:buFont typeface="Arial" panose="020B0604020202020204" pitchFamily="34" charset="0"/>
              <a:buChar char="•"/>
            </a:pPr>
            <a:r>
              <a:rPr lang="en-CA" sz="2200">
                <a:solidFill>
                  <a:srgbClr val="2A2E84"/>
                </a:solidFill>
              </a:rPr>
              <a:t>5.5 mm/flag height</a:t>
            </a:r>
          </a:p>
          <a:p>
            <a:pPr marL="571500" indent="-571500" algn="just">
              <a:spcAft>
                <a:spcPts val="600"/>
              </a:spcAft>
              <a:buClr>
                <a:srgbClr val="2D2E83"/>
              </a:buClr>
              <a:buFont typeface="Arial" panose="020B0604020202020204" pitchFamily="34" charset="0"/>
              <a:buChar char="•"/>
            </a:pPr>
            <a:r>
              <a:rPr lang="en-CA" sz="2200">
                <a:solidFill>
                  <a:srgbClr val="2A2E84"/>
                </a:solidFill>
              </a:rPr>
              <a:t>Refrain from using the wordmark in the bottom right-hand corner.</a:t>
            </a:r>
          </a:p>
          <a:p>
            <a:pPr marL="571500" indent="-571500" algn="just">
              <a:spcAft>
                <a:spcPts val="600"/>
              </a:spcAft>
              <a:buClr>
                <a:srgbClr val="2D2E83"/>
              </a:buClr>
              <a:buFont typeface="Arial" panose="020B0604020202020204" pitchFamily="34" charset="0"/>
              <a:buChar char="•"/>
            </a:pPr>
            <a:r>
              <a:rPr lang="en-CA" sz="2200">
                <a:solidFill>
                  <a:srgbClr val="2A2E84"/>
                </a:solidFill>
              </a:rPr>
              <a:t>The SRQEA wordmark should never be used on promotional items (e.g., water bottles).</a:t>
            </a:r>
          </a:p>
          <a:p>
            <a:pPr marL="571500" indent="-571500" algn="just">
              <a:spcAft>
                <a:spcPts val="600"/>
              </a:spcAft>
              <a:buClr>
                <a:srgbClr val="2D2E83"/>
              </a:buClr>
              <a:buFont typeface="Arial" panose="020B0604020202020204" pitchFamily="34" charset="0"/>
              <a:buChar char="•"/>
            </a:pPr>
            <a:r>
              <a:rPr lang="en-CA" sz="2200">
                <a:solidFill>
                  <a:srgbClr val="2A2E84"/>
                </a:solidFill>
              </a:rPr>
              <a:t>Once approved by the </a:t>
            </a:r>
            <a:r>
              <a:rPr lang="en-CA" sz="2200" err="1">
                <a:solidFill>
                  <a:srgbClr val="2A2E84"/>
                </a:solidFill>
              </a:rPr>
              <a:t>Secrétariat</a:t>
            </a:r>
            <a:r>
              <a:rPr lang="en-CA" sz="2200">
                <a:solidFill>
                  <a:srgbClr val="2A2E84"/>
                </a:solidFill>
              </a:rPr>
              <a:t>, a template can be reused without obtaining a second approval.*</a:t>
            </a:r>
          </a:p>
        </p:txBody>
      </p:sp>
      <p:sp>
        <p:nvSpPr>
          <p:cNvPr id="3" name="ZoneTexte 2">
            <a:extLst>
              <a:ext uri="{FF2B5EF4-FFF2-40B4-BE49-F238E27FC236}">
                <a16:creationId xmlns:a16="http://schemas.microsoft.com/office/drawing/2014/main" id="{35D54275-4A0A-F471-AF2E-C7F31B3B354B}"/>
              </a:ext>
            </a:extLst>
          </p:cNvPr>
          <p:cNvSpPr txBox="1"/>
          <p:nvPr/>
        </p:nvSpPr>
        <p:spPr>
          <a:xfrm>
            <a:off x="479376" y="488867"/>
            <a:ext cx="10197620" cy="1015663"/>
          </a:xfrm>
          <a:prstGeom prst="rect">
            <a:avLst/>
          </a:prstGeom>
          <a:noFill/>
        </p:spPr>
        <p:txBody>
          <a:bodyPr wrap="square" rtlCol="0">
            <a:spAutoFit/>
          </a:bodyPr>
          <a:lstStyle/>
          <a:p>
            <a:r>
              <a:rPr lang="en-CA" sz="3600" b="1">
                <a:solidFill>
                  <a:srgbClr val="2D2E83"/>
                </a:solidFill>
              </a:rPr>
              <a:t>DONOR RECOGNITION</a:t>
            </a:r>
          </a:p>
          <a:p>
            <a:r>
              <a:rPr lang="en-CA" sz="2400" b="1">
                <a:solidFill>
                  <a:srgbClr val="4DC0DF"/>
                </a:solidFill>
              </a:rPr>
              <a:t>VISIBILITY GUIDELINES FOR THE QUÉBEC GOVERNMENT</a:t>
            </a:r>
          </a:p>
        </p:txBody>
      </p:sp>
      <p:pic>
        <p:nvPicPr>
          <p:cNvPr id="6" name="Image 5">
            <a:extLst>
              <a:ext uri="{FF2B5EF4-FFF2-40B4-BE49-F238E27FC236}">
                <a16:creationId xmlns:a16="http://schemas.microsoft.com/office/drawing/2014/main" id="{64914AFB-CC70-9D55-8D8A-905C6934927C}"/>
              </a:ext>
            </a:extLst>
          </p:cNvPr>
          <p:cNvPicPr>
            <a:picLocks noChangeAspect="1"/>
          </p:cNvPicPr>
          <p:nvPr/>
        </p:nvPicPr>
        <p:blipFill rotWithShape="1">
          <a:blip r:embed="rId4"/>
          <a:srcRect l="3741" t="14379" r="5221" b="10198"/>
          <a:stretch/>
        </p:blipFill>
        <p:spPr>
          <a:xfrm>
            <a:off x="5735960" y="4461318"/>
            <a:ext cx="3528392" cy="1094688"/>
          </a:xfrm>
          <a:prstGeom prst="rect">
            <a:avLst/>
          </a:prstGeom>
        </p:spPr>
      </p:pic>
      <p:pic>
        <p:nvPicPr>
          <p:cNvPr id="9" name="Image 8">
            <a:extLst>
              <a:ext uri="{FF2B5EF4-FFF2-40B4-BE49-F238E27FC236}">
                <a16:creationId xmlns:a16="http://schemas.microsoft.com/office/drawing/2014/main" id="{C73790D9-FEF1-7244-A3FD-651607C358C6}"/>
              </a:ext>
            </a:extLst>
          </p:cNvPr>
          <p:cNvPicPr>
            <a:picLocks noChangeAspect="1"/>
          </p:cNvPicPr>
          <p:nvPr/>
        </p:nvPicPr>
        <p:blipFill rotWithShape="1">
          <a:blip r:embed="rId5"/>
          <a:srcRect l="5415" t="8660" r="8008" b="14987"/>
          <a:stretch/>
        </p:blipFill>
        <p:spPr>
          <a:xfrm>
            <a:off x="1847528" y="4365104"/>
            <a:ext cx="3096344" cy="1190902"/>
          </a:xfrm>
          <a:prstGeom prst="rect">
            <a:avLst/>
          </a:prstGeom>
        </p:spPr>
      </p:pic>
    </p:spTree>
    <p:extLst>
      <p:ext uri="{BB962C8B-B14F-4D97-AF65-F5344CB8AC3E}">
        <p14:creationId xmlns:p14="http://schemas.microsoft.com/office/powerpoint/2010/main" val="20605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D206CB-0228-53D8-C4CE-E295C3A423C9}"/>
              </a:ext>
            </a:extLst>
          </p:cNvPr>
          <p:cNvSpPr txBox="1"/>
          <p:nvPr/>
        </p:nvSpPr>
        <p:spPr>
          <a:xfrm>
            <a:off x="479376" y="488867"/>
            <a:ext cx="7130001" cy="646331"/>
          </a:xfrm>
          <a:prstGeom prst="rect">
            <a:avLst/>
          </a:prstGeom>
          <a:noFill/>
        </p:spPr>
        <p:txBody>
          <a:bodyPr wrap="square" rtlCol="0">
            <a:spAutoFit/>
          </a:bodyPr>
          <a:lstStyle/>
          <a:p>
            <a:r>
              <a:rPr lang="en-CA" sz="3600" b="1">
                <a:solidFill>
                  <a:srgbClr val="2D2E83"/>
                </a:solidFill>
                <a:latin typeface="+mj-lt"/>
              </a:rPr>
              <a:t>WHAT NOT TO DO: EXAMPLES</a:t>
            </a:r>
          </a:p>
        </p:txBody>
      </p:sp>
      <p:grpSp>
        <p:nvGrpSpPr>
          <p:cNvPr id="3" name="Groupe 2">
            <a:extLst>
              <a:ext uri="{FF2B5EF4-FFF2-40B4-BE49-F238E27FC236}">
                <a16:creationId xmlns:a16="http://schemas.microsoft.com/office/drawing/2014/main" id="{A93B8930-3239-62A6-6F9A-3853954B2AA1}"/>
              </a:ext>
            </a:extLst>
          </p:cNvPr>
          <p:cNvGrpSpPr/>
          <p:nvPr/>
        </p:nvGrpSpPr>
        <p:grpSpPr>
          <a:xfrm>
            <a:off x="463933" y="1412776"/>
            <a:ext cx="10674804" cy="4761663"/>
            <a:chOff x="461992" y="1167356"/>
            <a:chExt cx="10674804" cy="4761663"/>
          </a:xfrm>
        </p:grpSpPr>
        <p:pic>
          <p:nvPicPr>
            <p:cNvPr id="1026" name="Image 34">
              <a:extLst>
                <a:ext uri="{FF2B5EF4-FFF2-40B4-BE49-F238E27FC236}">
                  <a16:creationId xmlns:a16="http://schemas.microsoft.com/office/drawing/2014/main" id="{89272D63-9241-ADF9-5763-6D1BA3E921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05" t="9000" r="8309" b="21443"/>
            <a:stretch/>
          </p:blipFill>
          <p:spPr bwMode="auto">
            <a:xfrm>
              <a:off x="929707" y="1250236"/>
              <a:ext cx="3294086" cy="16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35">
              <a:extLst>
                <a:ext uri="{FF2B5EF4-FFF2-40B4-BE49-F238E27FC236}">
                  <a16:creationId xmlns:a16="http://schemas.microsoft.com/office/drawing/2014/main" id="{879A4240-4FA1-F8AB-4007-8CDE212F76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665" r="59582"/>
            <a:stretch/>
          </p:blipFill>
          <p:spPr bwMode="auto">
            <a:xfrm>
              <a:off x="938620" y="3376916"/>
              <a:ext cx="3810585" cy="59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x__x0000_i1044">
              <a:extLst>
                <a:ext uri="{FF2B5EF4-FFF2-40B4-BE49-F238E27FC236}">
                  <a16:creationId xmlns:a16="http://schemas.microsoft.com/office/drawing/2014/main" id="{A451E2BF-5FCB-9820-0733-9B16C03BE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173" y="1188329"/>
              <a:ext cx="4538805" cy="130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x_Image 4">
              <a:extLst>
                <a:ext uri="{FF2B5EF4-FFF2-40B4-BE49-F238E27FC236}">
                  <a16:creationId xmlns:a16="http://schemas.microsoft.com/office/drawing/2014/main" id="{A85E42AB-004B-552D-3611-642481538A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79" t="50733" r="52748" b="5662"/>
            <a:stretch/>
          </p:blipFill>
          <p:spPr bwMode="auto">
            <a:xfrm>
              <a:off x="8112224" y="2833192"/>
              <a:ext cx="3024572" cy="228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96E2E627-D8BA-C69A-8E0B-BA173E3E0502}"/>
                </a:ext>
              </a:extLst>
            </p:cNvPr>
            <p:cNvSpPr txBox="1"/>
            <p:nvPr/>
          </p:nvSpPr>
          <p:spPr>
            <a:xfrm>
              <a:off x="7789575" y="2900237"/>
              <a:ext cx="1008112" cy="646331"/>
            </a:xfrm>
            <a:prstGeom prst="rect">
              <a:avLst/>
            </a:prstGeom>
            <a:noFill/>
          </p:spPr>
          <p:txBody>
            <a:bodyPr wrap="square" rtlCol="0">
              <a:spAutoFit/>
            </a:bodyPr>
            <a:lstStyle/>
            <a:p>
              <a:r>
                <a:rPr lang="fr-CA" sz="3600" b="1">
                  <a:solidFill>
                    <a:srgbClr val="2D2E83"/>
                  </a:solidFill>
                  <a:latin typeface="+mj-lt"/>
                </a:rPr>
                <a:t>4. </a:t>
              </a:r>
            </a:p>
          </p:txBody>
        </p:sp>
        <p:sp>
          <p:nvSpPr>
            <p:cNvPr id="5" name="ZoneTexte 4">
              <a:extLst>
                <a:ext uri="{FF2B5EF4-FFF2-40B4-BE49-F238E27FC236}">
                  <a16:creationId xmlns:a16="http://schemas.microsoft.com/office/drawing/2014/main" id="{F7442F9E-E3CA-6099-C984-D1789792D75F}"/>
                </a:ext>
              </a:extLst>
            </p:cNvPr>
            <p:cNvSpPr txBox="1"/>
            <p:nvPr/>
          </p:nvSpPr>
          <p:spPr>
            <a:xfrm>
              <a:off x="461992" y="3328437"/>
              <a:ext cx="883792" cy="646331"/>
            </a:xfrm>
            <a:prstGeom prst="rect">
              <a:avLst/>
            </a:prstGeom>
            <a:noFill/>
          </p:spPr>
          <p:txBody>
            <a:bodyPr wrap="square" rtlCol="0">
              <a:spAutoFit/>
            </a:bodyPr>
            <a:lstStyle/>
            <a:p>
              <a:r>
                <a:rPr lang="fr-CA" sz="3600" b="1">
                  <a:solidFill>
                    <a:srgbClr val="2D2E83"/>
                  </a:solidFill>
                  <a:latin typeface="+mj-lt"/>
                </a:rPr>
                <a:t>3.</a:t>
              </a:r>
            </a:p>
          </p:txBody>
        </p:sp>
        <p:sp>
          <p:nvSpPr>
            <p:cNvPr id="6" name="ZoneTexte 5">
              <a:extLst>
                <a:ext uri="{FF2B5EF4-FFF2-40B4-BE49-F238E27FC236}">
                  <a16:creationId xmlns:a16="http://schemas.microsoft.com/office/drawing/2014/main" id="{10E30C61-FB0F-220C-EC4E-228E707833FD}"/>
                </a:ext>
              </a:extLst>
            </p:cNvPr>
            <p:cNvSpPr txBox="1"/>
            <p:nvPr/>
          </p:nvSpPr>
          <p:spPr>
            <a:xfrm>
              <a:off x="4871864" y="1167357"/>
              <a:ext cx="792088" cy="646331"/>
            </a:xfrm>
            <a:prstGeom prst="rect">
              <a:avLst/>
            </a:prstGeom>
            <a:noFill/>
          </p:spPr>
          <p:txBody>
            <a:bodyPr wrap="square" rtlCol="0">
              <a:spAutoFit/>
            </a:bodyPr>
            <a:lstStyle/>
            <a:p>
              <a:r>
                <a:rPr lang="fr-CA" sz="3600" b="1">
                  <a:solidFill>
                    <a:srgbClr val="2D2E83"/>
                  </a:solidFill>
                  <a:latin typeface="+mj-lt"/>
                </a:rPr>
                <a:t>2. </a:t>
              </a:r>
            </a:p>
          </p:txBody>
        </p:sp>
        <p:sp>
          <p:nvSpPr>
            <p:cNvPr id="7" name="ZoneTexte 6">
              <a:extLst>
                <a:ext uri="{FF2B5EF4-FFF2-40B4-BE49-F238E27FC236}">
                  <a16:creationId xmlns:a16="http://schemas.microsoft.com/office/drawing/2014/main" id="{F2054E5F-0621-1E03-AD48-58875D1793E3}"/>
                </a:ext>
              </a:extLst>
            </p:cNvPr>
            <p:cNvSpPr txBox="1"/>
            <p:nvPr/>
          </p:nvSpPr>
          <p:spPr>
            <a:xfrm>
              <a:off x="461992" y="1167356"/>
              <a:ext cx="975814" cy="646331"/>
            </a:xfrm>
            <a:prstGeom prst="rect">
              <a:avLst/>
            </a:prstGeom>
            <a:noFill/>
          </p:spPr>
          <p:txBody>
            <a:bodyPr wrap="square" rtlCol="0">
              <a:spAutoFit/>
            </a:bodyPr>
            <a:lstStyle/>
            <a:p>
              <a:r>
                <a:rPr lang="fr-CA" sz="3600" b="1">
                  <a:solidFill>
                    <a:srgbClr val="2D2E83"/>
                  </a:solidFill>
                  <a:latin typeface="+mj-lt"/>
                </a:rPr>
                <a:t>1. </a:t>
              </a:r>
            </a:p>
          </p:txBody>
        </p:sp>
        <p:pic>
          <p:nvPicPr>
            <p:cNvPr id="8" name="Image 1">
              <a:extLst>
                <a:ext uri="{FF2B5EF4-FFF2-40B4-BE49-F238E27FC236}">
                  <a16:creationId xmlns:a16="http://schemas.microsoft.com/office/drawing/2014/main" id="{CC0B17F6-A5D1-32CA-58FE-A08E2C63198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77" t="8179" r="13910" b="10755"/>
            <a:stretch/>
          </p:blipFill>
          <p:spPr bwMode="auto">
            <a:xfrm>
              <a:off x="3193158" y="4159606"/>
              <a:ext cx="4149500" cy="17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DE3E4790-026F-6A37-148E-D4AC4CB1890F}"/>
                </a:ext>
              </a:extLst>
            </p:cNvPr>
            <p:cNvSpPr txBox="1"/>
            <p:nvPr/>
          </p:nvSpPr>
          <p:spPr>
            <a:xfrm>
              <a:off x="2689102" y="4159606"/>
              <a:ext cx="1008112" cy="646331"/>
            </a:xfrm>
            <a:prstGeom prst="rect">
              <a:avLst/>
            </a:prstGeom>
            <a:noFill/>
          </p:spPr>
          <p:txBody>
            <a:bodyPr wrap="square" rtlCol="0">
              <a:spAutoFit/>
            </a:bodyPr>
            <a:lstStyle/>
            <a:p>
              <a:r>
                <a:rPr lang="fr-CA" sz="3600" b="1">
                  <a:solidFill>
                    <a:srgbClr val="2D2E83"/>
                  </a:solidFill>
                  <a:latin typeface="+mj-lt"/>
                </a:rPr>
                <a:t>5. </a:t>
              </a:r>
            </a:p>
          </p:txBody>
        </p:sp>
      </p:grpSp>
      <p:sp>
        <p:nvSpPr>
          <p:cNvPr id="15" name="Espace réservé du numéro de diapositive 1">
            <a:extLst>
              <a:ext uri="{FF2B5EF4-FFF2-40B4-BE49-F238E27FC236}">
                <a16:creationId xmlns:a16="http://schemas.microsoft.com/office/drawing/2014/main" id="{3C01CBC9-2336-AD0C-68DB-C0B84BC8CC4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8</a:t>
            </a:fld>
            <a:endParaRPr lang="fr-CA" sz="1200">
              <a:solidFill>
                <a:srgbClr val="2A2E84"/>
              </a:solidFill>
            </a:endParaRPr>
          </a:p>
        </p:txBody>
      </p:sp>
    </p:spTree>
    <p:extLst>
      <p:ext uri="{BB962C8B-B14F-4D97-AF65-F5344CB8AC3E}">
        <p14:creationId xmlns:p14="http://schemas.microsoft.com/office/powerpoint/2010/main" val="37541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79376" y="488867"/>
            <a:ext cx="7130001" cy="646331"/>
          </a:xfrm>
          <a:prstGeom prst="rect">
            <a:avLst/>
          </a:prstGeom>
          <a:noFill/>
        </p:spPr>
        <p:txBody>
          <a:bodyPr wrap="square" rtlCol="0">
            <a:spAutoFit/>
          </a:bodyPr>
          <a:lstStyle/>
          <a:p>
            <a:r>
              <a:rPr lang="en-CA" sz="3600" b="1">
                <a:solidFill>
                  <a:srgbClr val="2D2E83"/>
                </a:solidFill>
                <a:latin typeface="+mj-lt"/>
              </a:rPr>
              <a:t>YOUR POINT OF CONTACT</a:t>
            </a:r>
          </a:p>
        </p:txBody>
      </p:sp>
      <p:sp>
        <p:nvSpPr>
          <p:cNvPr id="8" name="ZoneTexte 7"/>
          <p:cNvSpPr txBox="1"/>
          <p:nvPr/>
        </p:nvSpPr>
        <p:spPr>
          <a:xfrm>
            <a:off x="479376" y="1597729"/>
            <a:ext cx="11233248" cy="2015936"/>
          </a:xfrm>
          <a:prstGeom prst="rect">
            <a:avLst/>
          </a:prstGeom>
        </p:spPr>
        <p:txBody>
          <a:bodyPr wrap="square" rtlCol="0">
            <a:spAutoFit/>
          </a:bodyPr>
          <a:lstStyle/>
          <a:p>
            <a:pPr marL="571500" indent="-571500">
              <a:spcAft>
                <a:spcPts val="600"/>
              </a:spcAft>
              <a:buFont typeface="Arial" panose="020B0604020202020204" pitchFamily="34" charset="0"/>
              <a:buChar char="•"/>
            </a:pPr>
            <a:r>
              <a:rPr lang="en-CA" sz="2200">
                <a:solidFill>
                  <a:srgbClr val="2D2E83"/>
                </a:solidFill>
                <a:cs typeface="Calibri" panose="020F0502020204030204" pitchFamily="34" charset="0"/>
              </a:rPr>
              <a:t>All communications are reviewed on a case-by-case basis by the </a:t>
            </a:r>
            <a:r>
              <a:rPr lang="en-CA" sz="2200" b="1">
                <a:solidFill>
                  <a:srgbClr val="2D2E83"/>
                </a:solidFill>
                <a:cs typeface="Calibri" panose="020F0502020204030204" pitchFamily="34" charset="0"/>
              </a:rPr>
              <a:t>Direction des communications </a:t>
            </a:r>
          </a:p>
          <a:p>
            <a:pPr marL="1028700" lvl="1" indent="-571500">
              <a:spcAft>
                <a:spcPts val="600"/>
              </a:spcAft>
              <a:buClr>
                <a:srgbClr val="2D2E83"/>
              </a:buClr>
              <a:buFont typeface="Arial" panose="020B0604020202020204" pitchFamily="34" charset="0"/>
              <a:buChar char="•"/>
            </a:pPr>
            <a:r>
              <a:rPr lang="en-CA" sz="2200" b="1">
                <a:solidFill>
                  <a:srgbClr val="4DC0DF"/>
                </a:solidFill>
                <a:cs typeface="Calibri" panose="020F0502020204030204" pitchFamily="34" charset="0"/>
              </a:rPr>
              <a:t>(</a:t>
            </a:r>
            <a:r>
              <a:rPr lang="en-CA" sz="2200" b="1">
                <a:solidFill>
                  <a:srgbClr val="4DC0DF"/>
                </a:solidFill>
              </a:rPr>
              <a:t>dcom@finances.gouv.qc.ca)</a:t>
            </a:r>
          </a:p>
          <a:p>
            <a:pPr marL="571500" indent="-571500">
              <a:spcAft>
                <a:spcPts val="600"/>
              </a:spcAft>
              <a:buFont typeface="Arial" panose="020B0604020202020204" pitchFamily="34" charset="0"/>
              <a:buChar char="•"/>
            </a:pPr>
            <a:r>
              <a:rPr lang="en-CA" sz="2200">
                <a:solidFill>
                  <a:srgbClr val="2D2E83"/>
                </a:solidFill>
              </a:rPr>
              <a:t>Communications should be sent for review </a:t>
            </a:r>
            <a:r>
              <a:rPr lang="en-CA" sz="2200" b="1">
                <a:solidFill>
                  <a:srgbClr val="2D2E83"/>
                </a:solidFill>
              </a:rPr>
              <a:t>at least 10 days </a:t>
            </a:r>
            <a:r>
              <a:rPr lang="en-CA" sz="2200">
                <a:solidFill>
                  <a:srgbClr val="2D2E83"/>
                </a:solidFill>
              </a:rPr>
              <a:t>before distribution</a:t>
            </a:r>
            <a:endParaRPr lang="en-CA" sz="2200" b="1">
              <a:solidFill>
                <a:srgbClr val="2D2E83"/>
              </a:solidFill>
            </a:endParaRPr>
          </a:p>
          <a:p>
            <a:pPr marL="1028700" lvl="1" indent="-571500">
              <a:spcAft>
                <a:spcPts val="600"/>
              </a:spcAft>
              <a:buClr>
                <a:srgbClr val="2D2E83"/>
              </a:buClr>
              <a:buFont typeface="Arial" panose="020B0604020202020204" pitchFamily="34" charset="0"/>
              <a:buChar char="•"/>
            </a:pPr>
            <a:r>
              <a:rPr lang="en-CA" sz="2200" b="1">
                <a:solidFill>
                  <a:srgbClr val="4DC0DF"/>
                </a:solidFill>
                <a:cs typeface="Calibri" panose="020F0502020204030204" pitchFamily="34" charset="0"/>
              </a:rPr>
              <a:t>Copy your advisor</a:t>
            </a:r>
          </a:p>
        </p:txBody>
      </p:sp>
      <p:sp>
        <p:nvSpPr>
          <p:cNvPr id="5" name="Espace réservé du numéro de diapositive 1">
            <a:extLst>
              <a:ext uri="{FF2B5EF4-FFF2-40B4-BE49-F238E27FC236}">
                <a16:creationId xmlns:a16="http://schemas.microsoft.com/office/drawing/2014/main" id="{BA2B5CD6-BEFD-4454-9ACE-A4875EE078F7}"/>
              </a:ext>
            </a:extLst>
          </p:cNvPr>
          <p:cNvSpPr txBox="1">
            <a:spLocks/>
          </p:cNvSpPr>
          <p:nvPr>
            <p:custDataLst>
              <p:tags r:id="rId1"/>
            </p:custDataLst>
          </p:nvPr>
        </p:nvSpPr>
        <p:spPr>
          <a:xfrm>
            <a:off x="11496600" y="0"/>
            <a:ext cx="695400" cy="4766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9B0BDC3-ECE5-4076-8144-ABABFD2275AE}" type="slidenum">
              <a:rPr lang="fr-CA" sz="1200" smtClean="0">
                <a:solidFill>
                  <a:srgbClr val="2A2E84"/>
                </a:solidFill>
              </a:rPr>
              <a:pPr algn="ctr"/>
              <a:t>9</a:t>
            </a:fld>
            <a:endParaRPr lang="fr-CA" sz="1200">
              <a:solidFill>
                <a:srgbClr val="2A2E84"/>
              </a:solidFill>
            </a:endParaRPr>
          </a:p>
        </p:txBody>
      </p:sp>
      <p:sp>
        <p:nvSpPr>
          <p:cNvPr id="2" name="ZoneTexte 1">
            <a:extLst>
              <a:ext uri="{FF2B5EF4-FFF2-40B4-BE49-F238E27FC236}">
                <a16:creationId xmlns:a16="http://schemas.microsoft.com/office/drawing/2014/main" id="{D8EEADE3-5FA6-509B-8D3F-68037F933B98}"/>
              </a:ext>
            </a:extLst>
          </p:cNvPr>
          <p:cNvSpPr txBox="1"/>
          <p:nvPr/>
        </p:nvSpPr>
        <p:spPr>
          <a:xfrm>
            <a:off x="479376" y="4537862"/>
            <a:ext cx="11017224" cy="523220"/>
          </a:xfrm>
          <a:prstGeom prst="rect">
            <a:avLst/>
          </a:prstGeom>
        </p:spPr>
        <p:txBody>
          <a:bodyPr wrap="square" rtlCol="0">
            <a:spAutoFit/>
          </a:bodyPr>
          <a:lstStyle/>
          <a:p>
            <a:pPr algn="ctr">
              <a:buClr>
                <a:srgbClr val="4DC0DF"/>
              </a:buClr>
            </a:pPr>
            <a:r>
              <a:rPr lang="en-CA" sz="2800" b="1">
                <a:solidFill>
                  <a:srgbClr val="2A2E84"/>
                </a:solidFill>
                <a:latin typeface="+mj-lt"/>
              </a:rPr>
              <a:t>All visibility guidelines can be found at </a:t>
            </a:r>
            <a:r>
              <a:rPr lang="en-CA" sz="2800" b="1">
                <a:solidFill>
                  <a:srgbClr val="2A2E84"/>
                </a:solidFill>
                <a:latin typeface="+mj-lt"/>
                <a:hlinkClick r:id="rId4"/>
              </a:rPr>
              <a:t>www.piv.gouv.qc.ca</a:t>
            </a:r>
            <a:endParaRPr lang="en-CA" sz="2800" b="1">
              <a:solidFill>
                <a:srgbClr val="2A2E84"/>
              </a:solidFill>
              <a:latin typeface="+mj-lt"/>
            </a:endParaRPr>
          </a:p>
        </p:txBody>
      </p:sp>
    </p:spTree>
    <p:extLst>
      <p:ext uri="{BB962C8B-B14F-4D97-AF65-F5344CB8AC3E}">
        <p14:creationId xmlns:p14="http://schemas.microsoft.com/office/powerpoint/2010/main" val="7499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5c9084-f15a-484e-bfe8-25c845f47a7e" xsi:nil="true"/>
    <lcf76f155ced4ddcb4097134ff3c332f xmlns="65dbf5d8-082c-411d-9743-2431eebae9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315250C38DBB4F97DDF8E3E93C1743" ma:contentTypeVersion="13" ma:contentTypeDescription="Create a new document." ma:contentTypeScope="" ma:versionID="31e4645b184d9533cc8102a14ada405a">
  <xsd:schema xmlns:xsd="http://www.w3.org/2001/XMLSchema" xmlns:xs="http://www.w3.org/2001/XMLSchema" xmlns:p="http://schemas.microsoft.com/office/2006/metadata/properties" xmlns:ns2="65dbf5d8-082c-411d-9743-2431eebae93a" xmlns:ns3="ca5c9084-f15a-484e-bfe8-25c845f47a7e" targetNamespace="http://schemas.microsoft.com/office/2006/metadata/properties" ma:root="true" ma:fieldsID="f3cd42403d4504205f8cd06efa7ef77a" ns2:_="" ns3:_="">
    <xsd:import namespace="65dbf5d8-082c-411d-9743-2431eebae93a"/>
    <xsd:import namespace="ca5c9084-f15a-484e-bfe8-25c845f47a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bf5d8-082c-411d-9743-2431eebae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b352260-eec4-47b4-afb1-76a65c08d61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c9084-f15a-484e-bfe8-25c845f47a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062e25-d397-427d-92fc-7e5f7051131f}" ma:internalName="TaxCatchAll" ma:showField="CatchAllData" ma:web="ca5c9084-f15a-484e-bfe8-25c845f47a7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0A0C0-4E07-44D4-A60D-7558535DFD8C}">
  <ds:schemaRefs>
    <ds:schemaRef ds:uri="65dbf5d8-082c-411d-9743-2431eebae93a"/>
    <ds:schemaRef ds:uri="ca5c9084-f15a-484e-bfe8-25c845f47a7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C536D4-94A4-442F-849F-D8F327A62E91}">
  <ds:schemaRefs>
    <ds:schemaRef ds:uri="http://schemas.microsoft.com/sharepoint/v3/contenttype/forms"/>
  </ds:schemaRefs>
</ds:datastoreItem>
</file>

<file path=customXml/itemProps3.xml><?xml version="1.0" encoding="utf-8"?>
<ds:datastoreItem xmlns:ds="http://schemas.openxmlformats.org/officeDocument/2006/customXml" ds:itemID="{4D525B14-25BE-4229-9C96-4812C07B25D0}">
  <ds:schemaRefs>
    <ds:schemaRef ds:uri="65dbf5d8-082c-411d-9743-2431eebae93a"/>
    <ds:schemaRef ds:uri="ca5c9084-f15a-484e-bfe8-25c845f47a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Widescreen</PresentationFormat>
  <Paragraphs>183</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Segoe UI</vt:lpstr>
      <vt:lpstr>Source Sans Pro</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Jenny Montgomery</cp:lastModifiedBy>
  <cp:revision>1</cp:revision>
  <dcterms:created xsi:type="dcterms:W3CDTF">2019-02-13T00:05:53Z</dcterms:created>
  <dcterms:modified xsi:type="dcterms:W3CDTF">2024-01-15T19:45:02Z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0x0101007B315250C38DBB4F97DDF8E3E93C1743</vt:lpwstr>
  </property>
  <property fmtid="{D5CDD505-2E9C-101B-9397-08002B2CF9AE}" pid="3" name="MediaServiceImageTags">
    <vt:lpwstr/>
  </property>
</Properties>
</file>